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63" r:id="rId6"/>
    <p:sldId id="257" r:id="rId7"/>
    <p:sldId id="258" r:id="rId8"/>
    <p:sldId id="259" r:id="rId9"/>
    <p:sldId id="264" r:id="rId10"/>
    <p:sldId id="262" r:id="rId11"/>
    <p:sldId id="271" r:id="rId12"/>
    <p:sldId id="272" r:id="rId13"/>
    <p:sldId id="273" r:id="rId14"/>
    <p:sldId id="261" r:id="rId15"/>
    <p:sldId id="260" r:id="rId16"/>
    <p:sldId id="270" r:id="rId17"/>
    <p:sldId id="269" r:id="rId18"/>
    <p:sldId id="274" r:id="rId19"/>
    <p:sldId id="285" r:id="rId20"/>
    <p:sldId id="290" r:id="rId21"/>
    <p:sldId id="291" r:id="rId22"/>
    <p:sldId id="292" r:id="rId23"/>
    <p:sldId id="275" r:id="rId24"/>
    <p:sldId id="276" r:id="rId25"/>
    <p:sldId id="277" r:id="rId26"/>
    <p:sldId id="286" r:id="rId27"/>
    <p:sldId id="278" r:id="rId28"/>
    <p:sldId id="279" r:id="rId29"/>
    <p:sldId id="288" r:id="rId30"/>
    <p:sldId id="293" r:id="rId31"/>
    <p:sldId id="294" r:id="rId32"/>
    <p:sldId id="280" r:id="rId33"/>
    <p:sldId id="281" r:id="rId34"/>
    <p:sldId id="289" r:id="rId35"/>
    <p:sldId id="282" r:id="rId36"/>
    <p:sldId id="283" r:id="rId37"/>
    <p:sldId id="284" r:id="rId38"/>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354212-CC27-402D-917C-763D36D715E2}">
          <p14:sldIdLst>
            <p14:sldId id="256"/>
          </p14:sldIdLst>
        </p14:section>
        <p14:section name="Project Ideation" id="{CF41FDE7-C845-4F56-A878-EFB1B7E047B9}">
          <p14:sldIdLst>
            <p14:sldId id="263"/>
            <p14:sldId id="257"/>
            <p14:sldId id="258"/>
            <p14:sldId id="259"/>
          </p14:sldIdLst>
        </p14:section>
        <p14:section name="Project Proposal" id="{2D50F324-4F4A-4742-BC38-D3709C72CD11}">
          <p14:sldIdLst>
            <p14:sldId id="264"/>
            <p14:sldId id="262"/>
            <p14:sldId id="271"/>
            <p14:sldId id="272"/>
            <p14:sldId id="273"/>
          </p14:sldIdLst>
        </p14:section>
        <p14:section name="Weekly Progress Tracker" id="{C88567F8-11CC-40A2-9B2D-E452A74BA8D9}">
          <p14:sldIdLst>
            <p14:sldId id="261"/>
            <p14:sldId id="260"/>
            <p14:sldId id="270"/>
            <p14:sldId id="269"/>
            <p14:sldId id="274"/>
            <p14:sldId id="285"/>
            <p14:sldId id="290"/>
            <p14:sldId id="291"/>
            <p14:sldId id="292"/>
            <p14:sldId id="275"/>
            <p14:sldId id="276"/>
            <p14:sldId id="277"/>
            <p14:sldId id="286"/>
            <p14:sldId id="278"/>
            <p14:sldId id="279"/>
            <p14:sldId id="288"/>
            <p14:sldId id="293"/>
            <p14:sldId id="294"/>
            <p14:sldId id="280"/>
            <p14:sldId id="281"/>
            <p14:sldId id="289"/>
            <p14:sldId id="282"/>
            <p14:sldId id="283"/>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8"/>
  </p:normalViewPr>
  <p:slideViewPr>
    <p:cSldViewPr snapToGrid="0">
      <p:cViewPr varScale="1">
        <p:scale>
          <a:sx n="119" d="100"/>
          <a:sy n="119" d="100"/>
        </p:scale>
        <p:origin x="50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1B07DD3-8E0C-4A50-B5FE-ABD362AD454B}" type="datetime1">
              <a:rPr lang="en-GB" smtClean="0"/>
              <a:t>31/08/2023</a:t>
            </a:fld>
            <a:endParaRPr lang="en-GB"/>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DE7DFA-63CC-4ED7-B30E-ACF88B4B8932}" type="slidenum">
              <a:rPr lang="en-GB" smtClean="0"/>
              <a:t>‹#›</a:t>
            </a:fld>
            <a:endParaRPr lang="en-GB"/>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ED090A-610C-4D83-921E-93394EF804D0}" type="datetime1">
              <a:rPr lang="en-GB" noProof="0" smtClean="0"/>
              <a:t>31/08/2023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8C5307-140F-447F-BCBA-BB92E3A2906B}" type="slidenum">
              <a:rPr lang="en-GB" noProof="0" smtClean="0"/>
              <a:t>‹#›</a:t>
            </a:fld>
            <a:endParaRPr lang="en-GB" noProof="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a:t>
            </a:fld>
            <a:endParaRPr lang="en-GB"/>
          </a:p>
        </p:txBody>
      </p:sp>
    </p:spTree>
    <p:extLst>
      <p:ext uri="{BB962C8B-B14F-4D97-AF65-F5344CB8AC3E}">
        <p14:creationId xmlns:p14="http://schemas.microsoft.com/office/powerpoint/2010/main" val="103989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rtlCol="0" anchor="t">
            <a:normAutofit/>
          </a:bodyPr>
          <a:lstStyle>
            <a:lvl1pPr>
              <a:defRPr sz="8500" spc="-20" baseline="0">
                <a:solidFill>
                  <a:schemeClr val="bg1"/>
                </a:solidFill>
              </a:defRPr>
            </a:lvl1pPr>
          </a:lstStyle>
          <a:p>
            <a:pPr rtl="0"/>
            <a:r>
              <a:rPr lang="en-US" noProof="0"/>
              <a:t>Click to edit Master title style</a:t>
            </a:r>
            <a:endParaRPr lang="en-GB" noProof="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rtlCol="0" anchor="b">
            <a:normAutofit/>
          </a:bodyPr>
          <a:lstStyle>
            <a:lvl1pPr marL="0" indent="0">
              <a:buNone/>
              <a:defRPr sz="2800" b="1">
                <a:solidFill>
                  <a:schemeClr val="bg1"/>
                </a:solidFill>
              </a:defRPr>
            </a:lvl1pPr>
          </a:lstStyle>
          <a:p>
            <a:pPr rtl="0"/>
            <a:r>
              <a:rPr lang="en-US" noProof="0"/>
              <a:t>Click to edit Master subtitle style</a:t>
            </a:r>
            <a:endParaRPr lang="en-GB" noProof="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rtlCol="0"/>
          <a:lstStyle>
            <a:lvl1pPr marL="0" indent="0" algn="ctr">
              <a:buNone/>
              <a:defRPr/>
            </a:lvl1pPr>
          </a:lstStyle>
          <a:p>
            <a:pPr rtl="0"/>
            <a:r>
              <a:rPr lang="en-GB" noProof="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rtlCol="0">
            <a:normAutofit/>
          </a:bodyPr>
          <a:lstStyle>
            <a:lvl1pPr>
              <a:defRPr sz="2000"/>
            </a:lvl1pPr>
          </a:lstStyle>
          <a:p>
            <a:pPr lvl="0" rtl="0"/>
            <a:r>
              <a:rPr lang="en-GB" noProof="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rtlCol="0">
            <a:normAutofit/>
          </a:bodyPr>
          <a:lstStyle>
            <a:lvl1pPr>
              <a:defRPr sz="2000"/>
            </a:lvl1pPr>
          </a:lstStyle>
          <a:p>
            <a:pPr lvl="0" rtl="0"/>
            <a:r>
              <a:rPr lang="en-GB" noProof="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rtlCol="0">
            <a:normAutofit/>
          </a:bodyPr>
          <a:lstStyle>
            <a:lvl1pPr>
              <a:defRPr sz="2000"/>
            </a:lvl1pPr>
          </a:lstStyle>
          <a:p>
            <a:pPr lvl="0" rtl="0"/>
            <a:r>
              <a:rPr lang="en-GB" noProof="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rtlCol="0">
            <a:normAutofit/>
          </a:bodyPr>
          <a:lstStyle>
            <a:lvl1pPr>
              <a:defRPr sz="2000"/>
            </a:lvl1pPr>
          </a:lstStyle>
          <a:p>
            <a:pPr lvl="0" rtl="0"/>
            <a:r>
              <a:rPr lang="en-GB" noProof="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rtlCol="0">
            <a:normAutofit/>
          </a:bodyPr>
          <a:lstStyle>
            <a:lvl1pPr>
              <a:defRPr sz="2000"/>
            </a:lvl1pPr>
          </a:lstStyle>
          <a:p>
            <a:pPr lvl="0" rtl="0"/>
            <a:r>
              <a:rPr lang="en-GB" noProof="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rtlCol="0" anchor="b"/>
          <a:lstStyle>
            <a:lvl1pPr>
              <a:defRPr spc="-20" baseline="0">
                <a:solidFill>
                  <a:schemeClr val="bg1"/>
                </a:solidFill>
              </a:defRPr>
            </a:lvl1pPr>
          </a:lstStyle>
          <a:p>
            <a:pPr rtl="0"/>
            <a:r>
              <a:rPr lang="en-US" noProof="0">
                <a:solidFill>
                  <a:srgbClr val="FFFFFF"/>
                </a:solidFill>
              </a:rPr>
              <a:t>Click to edit Master title style</a:t>
            </a:r>
            <a:endParaRPr lang="en-GB" noProof="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rtlCol="0"/>
          <a:lstStyle>
            <a:lvl1pPr>
              <a:defRPr>
                <a:solidFill>
                  <a:schemeClr val="bg1"/>
                </a:solidFill>
              </a:defRPr>
            </a:lvl1pPr>
          </a:lstStyle>
          <a:p>
            <a:pPr rtl="0"/>
            <a:r>
              <a:rPr lang="en-GB" noProof="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rtlCol="0"/>
          <a:lstStyle>
            <a:lvl1pPr marL="0" indent="0" algn="ctr">
              <a:buNone/>
              <a:defRPr/>
            </a:lvl1pPr>
          </a:lstStyle>
          <a:p>
            <a:pPr rtl="0"/>
            <a:r>
              <a:rPr lang="en-GB" noProof="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rtlCol="0"/>
          <a:lstStyle>
            <a:lvl1pPr marL="0" indent="0" algn="ctr">
              <a:buNone/>
              <a:defRPr/>
            </a:lvl1pPr>
          </a:lstStyle>
          <a:p>
            <a:pPr rtl="0"/>
            <a:r>
              <a:rPr lang="en-GB" noProof="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rtlCol="0">
            <a:normAutofit/>
          </a:bodyPr>
          <a:lstStyle>
            <a:lvl1pPr marL="342900" indent="-342900">
              <a:buFont typeface="Arial" panose="020B0604020202020204" pitchFamily="34" charset="0"/>
              <a:buChar char="•"/>
              <a:defRPr sz="2000"/>
            </a:lvl1pPr>
          </a:lstStyle>
          <a:p>
            <a:pPr lvl="0" rtl="0"/>
            <a:r>
              <a:rPr lang="en-GB" noProof="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rtlCol="0"/>
          <a:lstStyle>
            <a:lvl1pPr>
              <a:defRPr spc="-20" baseline="0">
                <a:solidFill>
                  <a:schemeClr val="bg1"/>
                </a:solidFill>
              </a:defRPr>
            </a:lvl1pPr>
          </a:lstStyle>
          <a:p>
            <a:pPr rtl="0"/>
            <a:r>
              <a:rPr lang="en-US" noProof="0">
                <a:solidFill>
                  <a:srgbClr val="FFFFFF"/>
                </a:solidFill>
              </a:rPr>
              <a:t>Click to edit Master title style</a:t>
            </a:r>
            <a:endParaRPr lang="en-GB" noProof="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rtlCol="0"/>
          <a:lstStyle>
            <a:lvl1pPr marL="0" indent="0" algn="ctr">
              <a:buNone/>
              <a:defRPr/>
            </a:lvl1pPr>
          </a:lstStyle>
          <a:p>
            <a:pPr rtl="0"/>
            <a:r>
              <a:rPr lang="en-GB" noProof="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en-GB" noProof="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rtlCol="0">
            <a:normAutofit/>
          </a:bodyPr>
          <a:lstStyle>
            <a:lvl1pPr marL="0" indent="0">
              <a:buNone/>
              <a:defRPr/>
            </a:lvl1pPr>
          </a:lstStyle>
          <a:p>
            <a:pPr lvl="0" rtl="0"/>
            <a:r>
              <a:rPr lang="en-US" noProof="0"/>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rtlCol="0">
            <a:normAutofit/>
          </a:bodyPr>
          <a:lstStyle>
            <a:lvl1pPr>
              <a:defRPr spc="-20" baseline="0">
                <a:solidFill>
                  <a:schemeClr val="bg1"/>
                </a:solidFill>
              </a:defRPr>
            </a:lvl1pPr>
          </a:lstStyle>
          <a:p>
            <a:pPr rtl="0"/>
            <a:r>
              <a:rPr lang="en-US" sz="6000" noProof="0"/>
              <a:t>Click to edit Master title style</a:t>
            </a:r>
            <a:endParaRPr lang="en-GB" sz="6000" noProof="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rtlCol="0">
            <a:normAutofit/>
          </a:bodyPr>
          <a:lstStyle>
            <a:lvl1pPr marL="0" indent="0">
              <a:buNone/>
              <a:defRPr sz="2400">
                <a:solidFill>
                  <a:schemeClr val="bg1"/>
                </a:solidFill>
              </a:defRPr>
            </a:lvl1pPr>
          </a:lstStyle>
          <a:p>
            <a:pPr rtl="0"/>
            <a:r>
              <a:rPr lang="en-US" noProof="0"/>
              <a:t>Click to edit Master subtitle style</a:t>
            </a:r>
            <a:endParaRPr lang="en-GB" noProof="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rtlCol="0"/>
          <a:lstStyle>
            <a:lvl1pPr marL="0" indent="0" algn="l">
              <a:buNone/>
              <a:defRPr/>
            </a:lvl1pPr>
          </a:lstStyle>
          <a:p>
            <a:pPr rtl="0"/>
            <a:r>
              <a:rPr lang="en-GB" noProof="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rtlCol="0"/>
          <a:lstStyle>
            <a:lvl1pPr marL="0" indent="0" algn="ctr">
              <a:buNone/>
              <a:defRPr/>
            </a:lvl1pPr>
          </a:lstStyle>
          <a:p>
            <a:pPr rtl="0"/>
            <a:r>
              <a:rPr lang="en-GB" noProof="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rtlCol="0"/>
          <a:lstStyle>
            <a:lvl1pPr marL="0" indent="0">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2722F022-211C-4882-844C-086FEA6806AA}" type="slidenum">
              <a:rPr lang="en-GB" noProof="0" smtClean="0">
                <a:effectLst>
                  <a:outerShdw blurRad="38100" dist="38100" dir="2700000" algn="tl">
                    <a:srgbClr val="000000">
                      <a:alpha val="43137"/>
                    </a:srgbClr>
                  </a:outerShdw>
                </a:effectLst>
              </a:rPr>
              <a:pPr rtl="0">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rtlCol="0"/>
          <a:lstStyle>
            <a:lvl1pPr>
              <a:defRPr/>
            </a:lvl1pPr>
          </a:lstStyle>
          <a:p>
            <a:pPr lvl="0" rtl="0"/>
            <a:r>
              <a:rPr lang="en-GB" noProof="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rtlCol="0"/>
          <a:lstStyle>
            <a:lvl1pPr>
              <a:defRPr/>
            </a:lvl1pPr>
          </a:lstStyle>
          <a:p>
            <a:pPr lvl="0" rtl="0"/>
            <a:r>
              <a:rPr lang="en-GB" noProof="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rtlCol="0"/>
          <a:lstStyle>
            <a:lvl1pPr marL="0" indent="0" algn="ctr">
              <a:buNone/>
              <a:defRPr/>
            </a:lvl1pPr>
          </a:lstStyle>
          <a:p>
            <a:pPr rtl="0"/>
            <a:r>
              <a:rPr lang="en-GB" noProof="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rtlCol="0">
            <a:normAutofit/>
          </a:bodyPr>
          <a:lstStyle>
            <a:lvl1pPr algn="r">
              <a:defRPr sz="600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title style</a:t>
            </a:r>
            <a:endParaRPr lang="en-GB" noProof="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rtlCol="0" anchor="t">
            <a:normAutofit/>
          </a:bodyPr>
          <a:lstStyle>
            <a:lvl1pPr marL="0" indent="0" algn="r">
              <a:buNone/>
              <a:defRPr sz="2800" b="1" baseline="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subtitle style</a:t>
            </a:r>
            <a:endParaRPr lang="en-GB" noProof="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CD6D940D-6D44-4DF9-9322-B4B11F7EDCD0}" type="slidenum">
              <a:rPr lang="en-GB" noProof="0" smtClean="0">
                <a:effectLst>
                  <a:outerShdw blurRad="38100" dist="38100" dir="2700000" algn="tl">
                    <a:srgbClr val="000000">
                      <a:alpha val="43137"/>
                    </a:srgbClr>
                  </a:outerShdw>
                </a:effectLst>
              </a:rPr>
              <a:pPr rtl="0">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pPr rtl="0"/>
            <a:r>
              <a:rPr lang="en-GB" noProof="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pPr rtl="0"/>
            <a:r>
              <a:rPr lang="en-GB" sz="1050" noProof="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pPr rtl="0"/>
            <a:fld id="{0D4885A8-DDA8-4FCF-AB25-DA8F78EC7557}" type="slidenum">
              <a:rPr lang="en-GB" noProof="0" smtClean="0"/>
              <a:pPr rtl="0"/>
              <a:t>‹#›</a:t>
            </a:fld>
            <a:endParaRPr lang="en-GB" noProof="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523287" y="753034"/>
            <a:ext cx="6815446" cy="3887390"/>
          </a:xfrm>
        </p:spPr>
        <p:txBody>
          <a:bodyPr rtlCol="0"/>
          <a:lstStyle/>
          <a:p>
            <a:pPr rtl="0"/>
            <a:r>
              <a:rPr lang="en-US" b="0"/>
              <a:t>M</a:t>
            </a:r>
            <a:r>
              <a:rPr lang="en-GB" b="0"/>
              <a:t>Sc IT+ </a:t>
            </a:r>
            <a:r>
              <a:rPr lang="en-GB"/>
              <a:t>Projects Tracker</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rtlCol="0">
            <a:normAutofit lnSpcReduction="10000"/>
          </a:bodyPr>
          <a:lstStyle/>
          <a:p>
            <a:pPr marL="0" defTabSz="1097236">
              <a:lnSpc>
                <a:spcPct val="100000"/>
              </a:lnSpc>
              <a:spcBef>
                <a:spcPts val="0"/>
              </a:spcBef>
            </a:pPr>
            <a:endParaRPr lang="en-US" b="1">
              <a:latin typeface="IBM Plex Sans" charset="0"/>
              <a:ea typeface="IBM Plex Sans" charset="0"/>
              <a:cs typeface="IBM Plex Sans" charset="0"/>
            </a:endParaRPr>
          </a:p>
          <a:p>
            <a:pPr marL="0" defTabSz="1097236">
              <a:lnSpc>
                <a:spcPct val="100000"/>
              </a:lnSpc>
              <a:spcBef>
                <a:spcPts val="0"/>
              </a:spcBef>
            </a:pPr>
            <a:r>
              <a:rPr lang="en-US" b="1">
                <a:latin typeface="IBM Plex Sans" charset="0"/>
                <a:ea typeface="IBM Plex Sans" charset="0"/>
                <a:cs typeface="IBM Plex Sans" charset="0"/>
              </a:rPr>
              <a:t>John Hill &amp; Mark McGill</a:t>
            </a:r>
          </a:p>
          <a:p>
            <a:pPr marL="0" defTabSz="1097236">
              <a:lnSpc>
                <a:spcPct val="100000"/>
              </a:lnSpc>
              <a:spcBef>
                <a:spcPts val="0"/>
              </a:spcBef>
            </a:pPr>
            <a:r>
              <a:rPr lang="en-US">
                <a:latin typeface="IBM Plex Sans" charset="0"/>
                <a:ea typeface="IBM Plex Sans" charset="0"/>
                <a:cs typeface="IBM Plex Sans" charset="0"/>
              </a:rPr>
              <a:t>Last Updated April 2023</a:t>
            </a:r>
          </a:p>
        </p:txBody>
      </p:sp>
      <p:pic>
        <p:nvPicPr>
          <p:cNvPr id="1026" name="Picture 2" descr="University of Glasgow | Scotland.org">
            <a:extLst>
              <a:ext uri="{FF2B5EF4-FFF2-40B4-BE49-F238E27FC236}">
                <a16:creationId xmlns:a16="http://schemas.microsoft.com/office/drawing/2014/main" id="{6352C7C7-744C-05EA-B038-9B96895A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9FF78D-8B0A-66BE-DEC0-5267966D6379}"/>
              </a:ext>
            </a:extLst>
          </p:cNvPr>
          <p:cNvPicPr>
            <a:picLocks noChangeAspect="1"/>
          </p:cNvPicPr>
          <p:nvPr/>
        </p:nvPicPr>
        <p:blipFill>
          <a:blip r:embed="rId4"/>
          <a:stretch>
            <a:fillRect/>
          </a:stretch>
        </p:blipFill>
        <p:spPr>
          <a:xfrm>
            <a:off x="9343466" y="0"/>
            <a:ext cx="2848534" cy="1138303"/>
          </a:xfrm>
          <a:prstGeom prst="rect">
            <a:avLst/>
          </a:prstGeo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a:xfrm>
            <a:off x="198889" y="640870"/>
            <a:ext cx="3209008" cy="5783516"/>
          </a:xfrm>
        </p:spPr>
        <p:txBody>
          <a:bodyPr>
            <a:normAutofit/>
          </a:bodyPr>
          <a:lstStyle/>
          <a:p>
            <a:r>
              <a:rPr lang="en-US" sz="4000"/>
              <a:t>Project Architecture</a:t>
            </a:r>
            <a:br>
              <a:rPr lang="en-US" sz="4000"/>
            </a:br>
            <a:r>
              <a:rPr lang="en-US" sz="4000"/>
              <a:t>Diagram</a:t>
            </a:r>
            <a:br>
              <a:rPr lang="en-US"/>
            </a:br>
            <a:br>
              <a:rPr lang="en-US"/>
            </a:br>
            <a:r>
              <a:rPr lang="en-US" sz="2200" b="0"/>
              <a:t>Add and maintain an architecture diagram to help your supervisor understand your project design and approach</a:t>
            </a:r>
            <a:endParaRPr lang="en-GB" b="0"/>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EB89670C-0169-7BE4-D5B9-E036933FBF2F}"/>
              </a:ext>
            </a:extLst>
          </p:cNvPr>
          <p:cNvSpPr txBox="1"/>
          <p:nvPr/>
        </p:nvSpPr>
        <p:spPr>
          <a:xfrm>
            <a:off x="4561367" y="5939581"/>
            <a:ext cx="6257156" cy="461665"/>
          </a:xfrm>
          <a:prstGeom prst="rect">
            <a:avLst/>
          </a:prstGeom>
          <a:noFill/>
        </p:spPr>
        <p:txBody>
          <a:bodyPr wrap="square" lIns="91440" tIns="45720" rIns="91440" bIns="45720" anchor="t">
            <a:spAutoFit/>
          </a:bodyPr>
          <a:lstStyle/>
          <a:p>
            <a:endParaRPr lang="en-US" sz="2400" dirty="0">
              <a:solidFill>
                <a:srgbClr val="FF0000"/>
              </a:solidFill>
            </a:endParaRPr>
          </a:p>
        </p:txBody>
      </p:sp>
      <p:pic>
        <p:nvPicPr>
          <p:cNvPr id="5" name="Picture 5" descr="Diagram&#10;&#10;Description automatically generated">
            <a:extLst>
              <a:ext uri="{FF2B5EF4-FFF2-40B4-BE49-F238E27FC236}">
                <a16:creationId xmlns:a16="http://schemas.microsoft.com/office/drawing/2014/main" id="{29058F67-8A3D-DD5B-419C-725604D05681}"/>
              </a:ext>
            </a:extLst>
          </p:cNvPr>
          <p:cNvPicPr>
            <a:picLocks noChangeAspect="1"/>
          </p:cNvPicPr>
          <p:nvPr/>
        </p:nvPicPr>
        <p:blipFill>
          <a:blip r:embed="rId2"/>
          <a:stretch>
            <a:fillRect/>
          </a:stretch>
        </p:blipFill>
        <p:spPr>
          <a:xfrm>
            <a:off x="3513364" y="557408"/>
            <a:ext cx="8621485" cy="5110452"/>
          </a:xfrm>
          <a:prstGeom prst="rect">
            <a:avLst/>
          </a:prstGeom>
        </p:spPr>
      </p:pic>
    </p:spTree>
    <p:extLst>
      <p:ext uri="{BB962C8B-B14F-4D97-AF65-F5344CB8AC3E}">
        <p14:creationId xmlns:p14="http://schemas.microsoft.com/office/powerpoint/2010/main" val="184730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D4E425-84D7-3EE1-2CBD-D97F711716E8}"/>
              </a:ext>
            </a:extLst>
          </p:cNvPr>
          <p:cNvSpPr>
            <a:spLocks noGrp="1"/>
          </p:cNvSpPr>
          <p:nvPr>
            <p:ph type="ctrTitle"/>
          </p:nvPr>
        </p:nvSpPr>
        <p:spPr>
          <a:xfrm>
            <a:off x="649045" y="753035"/>
            <a:ext cx="5945393" cy="3967821"/>
          </a:xfrm>
        </p:spPr>
        <p:txBody>
          <a:bodyPr>
            <a:normAutofit/>
          </a:bodyPr>
          <a:lstStyle/>
          <a:p>
            <a:r>
              <a:rPr lang="en-US"/>
              <a:t>Weekly Progress Tracker</a:t>
            </a:r>
            <a:br>
              <a:rPr lang="en-US"/>
            </a:br>
            <a:br>
              <a:rPr lang="en-US"/>
            </a:br>
            <a:r>
              <a:rPr lang="en-GB" sz="2000" b="0">
                <a:latin typeface="+mn-lt"/>
                <a:ea typeface="IBM Plex Sans" charset="0"/>
                <a:cs typeface="IBM Plex Sans" charset="0"/>
              </a:rPr>
              <a:t>To be filled out by the student every week, tracking progress, aims, issues, and planning your agenda for any meetings with your supervisor or GTAs.</a:t>
            </a:r>
            <a:endParaRPr lang="en-GB" b="0"/>
          </a:p>
        </p:txBody>
      </p:sp>
      <p:sp>
        <p:nvSpPr>
          <p:cNvPr id="3" name="Footer Placeholder 2">
            <a:extLst>
              <a:ext uri="{FF2B5EF4-FFF2-40B4-BE49-F238E27FC236}">
                <a16:creationId xmlns:a16="http://schemas.microsoft.com/office/drawing/2014/main" id="{9E42562E-88D0-4647-538F-EE96652117C8}"/>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E38EBD45-FE79-C6C1-5551-B293D5976663}"/>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FA99872F-7A78-BEF4-60F2-F493068B68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871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52A4-0061-EAC4-A49C-D0FF5598595F}"/>
              </a:ext>
            </a:extLst>
          </p:cNvPr>
          <p:cNvSpPr>
            <a:spLocks noGrp="1"/>
          </p:cNvSpPr>
          <p:nvPr>
            <p:ph type="title"/>
          </p:nvPr>
        </p:nvSpPr>
        <p:spPr>
          <a:xfrm>
            <a:off x="532264" y="776942"/>
            <a:ext cx="3209008" cy="4262892"/>
          </a:xfrm>
        </p:spPr>
        <p:txBody>
          <a:bodyPr/>
          <a:lstStyle/>
          <a:p>
            <a:r>
              <a:rPr lang="en-US"/>
              <a:t>Purpose of the Progress Tracker</a:t>
            </a:r>
            <a:endParaRPr lang="en-GB"/>
          </a:p>
        </p:txBody>
      </p:sp>
      <p:sp>
        <p:nvSpPr>
          <p:cNvPr id="3" name="Footer Placeholder 2">
            <a:extLst>
              <a:ext uri="{FF2B5EF4-FFF2-40B4-BE49-F238E27FC236}">
                <a16:creationId xmlns:a16="http://schemas.microsoft.com/office/drawing/2014/main" id="{D5567BB1-9417-3E77-09C5-69D71BD709DB}"/>
              </a:ext>
            </a:extLst>
          </p:cNvPr>
          <p:cNvSpPr>
            <a:spLocks noGrp="1"/>
          </p:cNvSpPr>
          <p:nvPr>
            <p:ph type="ftr" sz="quarter" idx="11"/>
          </p:nvPr>
        </p:nvSpPr>
        <p:spPr/>
        <p:txBody>
          <a:bodyPr/>
          <a:lstStyle/>
          <a:p>
            <a:pPr rtl="0"/>
            <a:r>
              <a:rPr lang="en-GB" noProof="0"/>
              <a:t>Presentation title</a:t>
            </a:r>
          </a:p>
        </p:txBody>
      </p:sp>
      <p:sp>
        <p:nvSpPr>
          <p:cNvPr id="6" name="Text Placeholder 5">
            <a:extLst>
              <a:ext uri="{FF2B5EF4-FFF2-40B4-BE49-F238E27FC236}">
                <a16:creationId xmlns:a16="http://schemas.microsoft.com/office/drawing/2014/main" id="{609C6F56-19C0-41A9-4E86-1084B0B915A5}"/>
              </a:ext>
            </a:extLst>
          </p:cNvPr>
          <p:cNvSpPr>
            <a:spLocks noGrp="1"/>
          </p:cNvSpPr>
          <p:nvPr>
            <p:ph type="body" sz="quarter" idx="15"/>
          </p:nvPr>
        </p:nvSpPr>
        <p:spPr>
          <a:xfrm>
            <a:off x="4864100" y="466726"/>
            <a:ext cx="6599238" cy="5671108"/>
          </a:xfrm>
        </p:spPr>
        <p:txBody>
          <a:bodyPr>
            <a:normAutofit fontScale="85000" lnSpcReduction="20000"/>
          </a:bodyPr>
          <a:lstStyle/>
          <a:p>
            <a:r>
              <a:rPr lang="en-US" sz="2400"/>
              <a:t>The progress tracker is here to </a:t>
            </a:r>
            <a:r>
              <a:rPr lang="en-US" sz="2400" b="1"/>
              <a:t>help you manage your project</a:t>
            </a:r>
            <a:r>
              <a:rPr lang="en-US" sz="2400"/>
              <a:t> – to set targets, explore expectations and aims with your supervisor, and </a:t>
            </a:r>
            <a:r>
              <a:rPr lang="en-US" sz="2400" err="1"/>
              <a:t>organise</a:t>
            </a:r>
            <a:r>
              <a:rPr lang="en-US" sz="2400"/>
              <a:t> and document your thoughts and progress along the way</a:t>
            </a:r>
          </a:p>
          <a:p>
            <a:r>
              <a:rPr lang="en-US" sz="2400"/>
              <a:t>Each week has an associated progress tracker slide that should be filled out week-by-week.</a:t>
            </a:r>
          </a:p>
          <a:p>
            <a:r>
              <a:rPr lang="en-US" sz="2400"/>
              <a:t>There are also “</a:t>
            </a:r>
            <a:r>
              <a:rPr lang="en-US" sz="2400" b="1"/>
              <a:t>status update</a:t>
            </a:r>
            <a:r>
              <a:rPr lang="en-US" sz="2400"/>
              <a:t>” slides aligned with the mandatory supervisor meetings throughout the project. These should also be filled prior to meeting your supervisor to evidence your progress.</a:t>
            </a:r>
          </a:p>
          <a:p>
            <a:pPr>
              <a:lnSpc>
                <a:spcPct val="105000"/>
              </a:lnSpc>
              <a:spcBef>
                <a:spcPts val="1000"/>
              </a:spcBef>
            </a:pPr>
            <a:r>
              <a:rPr lang="en-US" sz="2400">
                <a:ea typeface="IBM Plex Sans" charset="0"/>
                <a:cs typeface="IBM Plex Sans" charset="0"/>
              </a:rPr>
              <a:t>You can modify this template! Adapt it to suit your project needs as you go! </a:t>
            </a:r>
          </a:p>
          <a:p>
            <a:r>
              <a:rPr lang="en-US" sz="2400" b="1">
                <a:solidFill>
                  <a:srgbClr val="FF0000"/>
                </a:solidFill>
              </a:rPr>
              <a:t>Filling out the Weekly Progress Tracker and Status Update slides is mandatory </a:t>
            </a:r>
            <a:r>
              <a:rPr lang="en-US" sz="2400">
                <a:solidFill>
                  <a:srgbClr val="FF0000"/>
                </a:solidFill>
              </a:rPr>
              <a:t>– If you don’t fill this material out, this will count against your professional conduct grade, and if you can’t evidence you’ve conducted the project independently, we may refuse to mark any submission.</a:t>
            </a:r>
          </a:p>
        </p:txBody>
      </p:sp>
      <p:sp>
        <p:nvSpPr>
          <p:cNvPr id="7" name="Date Placeholder 6">
            <a:extLst>
              <a:ext uri="{FF2B5EF4-FFF2-40B4-BE49-F238E27FC236}">
                <a16:creationId xmlns:a16="http://schemas.microsoft.com/office/drawing/2014/main" id="{F35F8B47-426A-5128-67FB-35592C5A5CED}"/>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53446391-B126-D820-FA56-D595117E92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360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Example</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extLst>
              <p:ext uri="{D42A27DB-BD31-4B8C-83A1-F6EECF244321}">
                <p14:modId xmlns:p14="http://schemas.microsoft.com/office/powerpoint/2010/main" val="1742513780"/>
              </p:ext>
            </p:extLst>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r>
                        <a:rPr lang="en-US" sz="1200">
                          <a:solidFill>
                            <a:schemeClr val="tx1"/>
                          </a:solidFill>
                        </a:rPr>
                        <a:t>Complete and written up</a:t>
                      </a:r>
                      <a:endParaRPr lang="en-GB" sz="120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r>
                        <a:rPr lang="en-US" sz="1200" dirty="0">
                          <a:solidFill>
                            <a:schemeClr val="tx1"/>
                          </a:solidFill>
                        </a:rPr>
                        <a:t>In progress  but not written up</a:t>
                      </a:r>
                      <a:endParaRPr lang="en-GB" sz="1200" dirty="0">
                        <a:solidFill>
                          <a:schemeClr val="tx1"/>
                        </a:solidFill>
                      </a:endParaRPr>
                    </a:p>
                  </a:txBody>
                  <a:tcPr>
                    <a:solidFill>
                      <a:srgbClr val="92D050"/>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2412689192"/>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Completed Activities This week </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 Completed Internet search of similar systems</a:t>
                      </a: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Developed personas to drive requirements</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1488232970"/>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defTabSz="449263" rtl="0" eaLnBrk="1" fontAlgn="base" latinLnBrk="0" hangingPunct="1">
                        <a:lnSpc>
                          <a:spcPct val="100000"/>
                        </a:lnSpc>
                        <a:spcBef>
                          <a:spcPct val="0"/>
                        </a:spcBef>
                        <a:spcAft>
                          <a:spcPct val="15000"/>
                        </a:spcAft>
                        <a:buClr>
                          <a:schemeClr val="accent2"/>
                        </a:buClr>
                        <a:buSzTx/>
                        <a:buFont typeface="Arial" panose="020B0604020202020204" pitchFamily="34" charset="0"/>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Key Points…</a:t>
                      </a:r>
                    </a:p>
                    <a:p>
                      <a:pPr marL="285750" marR="0" lvl="0" indent="-285750" algn="l" defTabSz="449263" rtl="0" eaLnBrk="1" fontAlgn="base" latinLnBrk="0" hangingPunct="1">
                        <a:lnSpc>
                          <a:spcPct val="100000"/>
                        </a:lnSpc>
                        <a:spcBef>
                          <a:spcPct val="0"/>
                        </a:spcBef>
                        <a:spcAft>
                          <a:spcPct val="15000"/>
                        </a:spcAft>
                        <a:buClr>
                          <a:schemeClr val="accent2"/>
                        </a:buClr>
                        <a:buSzTx/>
                        <a:buFont typeface="Arial" panose="020B0604020202020204" pitchFamily="34" charset="0"/>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…that you want to cover…</a:t>
                      </a:r>
                    </a:p>
                    <a:p>
                      <a:pPr marL="285750" marR="0" lvl="0" indent="-285750" algn="l" defTabSz="449263" rtl="0" eaLnBrk="1" fontAlgn="base" latinLnBrk="0" hangingPunct="1">
                        <a:lnSpc>
                          <a:spcPct val="100000"/>
                        </a:lnSpc>
                        <a:spcBef>
                          <a:spcPct val="0"/>
                        </a:spcBef>
                        <a:spcAft>
                          <a:spcPct val="15000"/>
                        </a:spcAft>
                        <a:buClr>
                          <a:schemeClr val="accent2"/>
                        </a:buClr>
                        <a:buSzTx/>
                        <a:buFont typeface="Arial" panose="020B0604020202020204" pitchFamily="34" charset="0"/>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…for this weeks meeting with your supervisor, or with a GTA in the lab.</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extLst>
              <p:ext uri="{D42A27DB-BD31-4B8C-83A1-F6EECF244321}">
                <p14:modId xmlns:p14="http://schemas.microsoft.com/office/powerpoint/2010/main" val="4095883204"/>
              </p:ext>
            </p:extLst>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rPr>
                        <a:t> Trying to decide between Django and Flask for the most appropriate Python framework</a:t>
                      </a: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rPr>
                        <a:t>Trying to decide between MySQL and PostgreSQL as the database</a:t>
                      </a: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426164083"/>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Upcoming Activities – Next week </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User interface design</a:t>
                      </a: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Database design</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7592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1 – Initial Supervisor Meeting </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extLst>
              <p:ext uri="{D42A27DB-BD31-4B8C-83A1-F6EECF244321}">
                <p14:modId xmlns:p14="http://schemas.microsoft.com/office/powerpoint/2010/main" val="3792150117"/>
              </p:ext>
            </p:extLst>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extLst>
              <p:ext uri="{D42A27DB-BD31-4B8C-83A1-F6EECF244321}">
                <p14:modId xmlns:p14="http://schemas.microsoft.com/office/powerpoint/2010/main" val="1438560771"/>
              </p:ext>
            </p:extLst>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dirty="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dirty="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dirty="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dirty="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1269290390"/>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Completed Activities This week </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Decided on the tech stack</a:t>
                      </a: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Set up Gitlab</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897125325"/>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defTabSz="449263" rtl="0" eaLnBrk="1" fontAlgn="base" latinLnBrk="0" hangingPunct="1">
                        <a:lnSpc>
                          <a:spcPct val="100000"/>
                        </a:lnSpc>
                        <a:spcBef>
                          <a:spcPct val="0"/>
                        </a:spcBef>
                        <a:spcAft>
                          <a:spcPct val="15000"/>
                        </a:spcAft>
                        <a:buClr>
                          <a:schemeClr val="accent2"/>
                        </a:buClr>
                        <a:buSzTx/>
                        <a:buFontTx/>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Discussing tech stack</a:t>
                      </a:r>
                    </a:p>
                    <a:p>
                      <a:pPr marL="285750" marR="0" lvl="0" indent="-285750" algn="l" defTabSz="449263" rtl="0" eaLnBrk="1" fontAlgn="base" latinLnBrk="0" hangingPunct="1">
                        <a:lnSpc>
                          <a:spcPct val="100000"/>
                        </a:lnSpc>
                        <a:spcBef>
                          <a:spcPct val="0"/>
                        </a:spcBef>
                        <a:spcAft>
                          <a:spcPct val="15000"/>
                        </a:spcAft>
                        <a:buClr>
                          <a:schemeClr val="accent2"/>
                        </a:buClr>
                        <a:buSzTx/>
                        <a:buFontTx/>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Discussing about system architecture</a:t>
                      </a:r>
                    </a:p>
                    <a:p>
                      <a:pPr marL="285750" marR="0" lvl="0" indent="-285750" algn="l" defTabSz="449263" rtl="0" eaLnBrk="1" fontAlgn="base" latinLnBrk="0" hangingPunct="1">
                        <a:lnSpc>
                          <a:spcPct val="100000"/>
                        </a:lnSpc>
                        <a:spcBef>
                          <a:spcPct val="0"/>
                        </a:spcBef>
                        <a:spcAft>
                          <a:spcPct val="15000"/>
                        </a:spcAft>
                        <a:buClr>
                          <a:schemeClr val="accent2"/>
                        </a:buClr>
                        <a:buSzTx/>
                        <a:buFontTx/>
                        <a:buChar char="-"/>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Planning on MVP</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extLst>
              <p:ext uri="{D42A27DB-BD31-4B8C-83A1-F6EECF244321}">
                <p14:modId xmlns:p14="http://schemas.microsoft.com/office/powerpoint/2010/main" val="1448546472"/>
              </p:ext>
            </p:extLst>
          </p:nvPr>
        </p:nvGraphicFramePr>
        <p:xfrm>
          <a:off x="4714418" y="517107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kumimoji="0" lang="en-US" sz="1600" b="0" i="0" u="none" strike="noStrike" cap="none" normalizeH="0" baseline="0" dirty="0">
                          <a:ln>
                            <a:noFill/>
                          </a:ln>
                          <a:solidFill>
                            <a:srgbClr val="000000"/>
                          </a:solidFill>
                          <a:effectLst/>
                          <a:latin typeface="Arial"/>
                          <a:cs typeface="Arial"/>
                        </a:rPr>
                        <a:t>Concerning on issue with React native without expo and M1 machine</a:t>
                      </a:r>
                      <a:r>
                        <a:rPr lang="en-US" sz="1600" b="0" i="0" u="none" strike="noStrike" cap="none" normalizeH="0" baseline="0" dirty="0">
                          <a:ln>
                            <a:noFill/>
                          </a:ln>
                          <a:solidFill>
                            <a:srgbClr val="000000"/>
                          </a:solidFill>
                          <a:effectLst/>
                          <a:latin typeface="Arial"/>
                          <a:cs typeface="Arial"/>
                        </a:rPr>
                        <a:t> (solved)</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78471919"/>
              </p:ext>
            </p:extLst>
          </p:nvPr>
        </p:nvGraphicFramePr>
        <p:xfrm>
          <a:off x="8273143" y="3428999"/>
          <a:ext cx="3851952" cy="201724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List requirements of the app</a:t>
                      </a:r>
                    </a:p>
                    <a:p>
                      <a:pPr marL="188595" marR="0" lvl="0" indent="-188595"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Design app pages (site map and wireframe)</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Create Auth MVP</a:t>
                      </a:r>
                      <a:endParaRPr kumimoji="0" lang="en-US" sz="1600" b="0" i="0" u="none" strike="noStrike" cap="none" normalizeH="0" baseline="0" dirty="0">
                        <a:ln>
                          <a:noFill/>
                        </a:ln>
                        <a:solidFill>
                          <a:schemeClr val="tx1"/>
                        </a:solidFill>
                        <a:effectLst/>
                        <a:latin typeface="Arial"/>
                        <a:cs typeface="Arial"/>
                      </a:endParaRPr>
                    </a:p>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88913" marR="0" lvl="0" indent="-188913"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endParaRPr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Rectangle 1">
            <a:extLst>
              <a:ext uri="{FF2B5EF4-FFF2-40B4-BE49-F238E27FC236}">
                <a16:creationId xmlns:a16="http://schemas.microsoft.com/office/drawing/2014/main" id="{722ED591-63EE-348D-2513-72C3D5F35A84}"/>
              </a:ext>
            </a:extLst>
          </p:cNvPr>
          <p:cNvSpPr/>
          <p:nvPr/>
        </p:nvSpPr>
        <p:spPr>
          <a:xfrm>
            <a:off x="2866998" y="1603332"/>
            <a:ext cx="1640910" cy="57619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 progress</a:t>
            </a:r>
          </a:p>
        </p:txBody>
      </p:sp>
      <p:sp>
        <p:nvSpPr>
          <p:cNvPr id="3" name="Rectangle 2">
            <a:extLst>
              <a:ext uri="{FF2B5EF4-FFF2-40B4-BE49-F238E27FC236}">
                <a16:creationId xmlns:a16="http://schemas.microsoft.com/office/drawing/2014/main" id="{B4DDCA5D-DB26-A2A5-4BBD-660674496F28}"/>
              </a:ext>
            </a:extLst>
          </p:cNvPr>
          <p:cNvSpPr/>
          <p:nvPr/>
        </p:nvSpPr>
        <p:spPr>
          <a:xfrm>
            <a:off x="2866998" y="2267398"/>
            <a:ext cx="1640910" cy="57619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 progress</a:t>
            </a:r>
          </a:p>
        </p:txBody>
      </p:sp>
      <p:sp>
        <p:nvSpPr>
          <p:cNvPr id="4" name="Rectangle 3">
            <a:extLst>
              <a:ext uri="{FF2B5EF4-FFF2-40B4-BE49-F238E27FC236}">
                <a16:creationId xmlns:a16="http://schemas.microsoft.com/office/drawing/2014/main" id="{AC18AD0F-C63F-3D15-6D57-CA2CFF739DCE}"/>
              </a:ext>
            </a:extLst>
          </p:cNvPr>
          <p:cNvSpPr/>
          <p:nvPr/>
        </p:nvSpPr>
        <p:spPr>
          <a:xfrm>
            <a:off x="2865817" y="2869020"/>
            <a:ext cx="1640910" cy="576197"/>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a:t>
            </a:r>
          </a:p>
        </p:txBody>
      </p:sp>
      <p:sp>
        <p:nvSpPr>
          <p:cNvPr id="6" name="Rectangle 5">
            <a:extLst>
              <a:ext uri="{FF2B5EF4-FFF2-40B4-BE49-F238E27FC236}">
                <a16:creationId xmlns:a16="http://schemas.microsoft.com/office/drawing/2014/main" id="{B5569BBD-468D-FE54-5731-3812E0FFB02A}"/>
              </a:ext>
            </a:extLst>
          </p:cNvPr>
          <p:cNvSpPr/>
          <p:nvPr/>
        </p:nvSpPr>
        <p:spPr>
          <a:xfrm>
            <a:off x="2866997" y="3525717"/>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8" name="Rectangle 7">
            <a:extLst>
              <a:ext uri="{FF2B5EF4-FFF2-40B4-BE49-F238E27FC236}">
                <a16:creationId xmlns:a16="http://schemas.microsoft.com/office/drawing/2014/main" id="{5CEEB586-1DE4-DC86-711D-9FBFC009FF47}"/>
              </a:ext>
            </a:extLst>
          </p:cNvPr>
          <p:cNvSpPr/>
          <p:nvPr/>
        </p:nvSpPr>
        <p:spPr>
          <a:xfrm>
            <a:off x="2866997" y="4158564"/>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11" name="Rectangle 10">
            <a:extLst>
              <a:ext uri="{FF2B5EF4-FFF2-40B4-BE49-F238E27FC236}">
                <a16:creationId xmlns:a16="http://schemas.microsoft.com/office/drawing/2014/main" id="{694A4544-7B21-5C79-1969-488EF0D9BF1F}"/>
              </a:ext>
            </a:extLst>
          </p:cNvPr>
          <p:cNvSpPr/>
          <p:nvPr/>
        </p:nvSpPr>
        <p:spPr>
          <a:xfrm>
            <a:off x="2864414" y="4814659"/>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20" name="Rectangle 19">
            <a:extLst>
              <a:ext uri="{FF2B5EF4-FFF2-40B4-BE49-F238E27FC236}">
                <a16:creationId xmlns:a16="http://schemas.microsoft.com/office/drawing/2014/main" id="{46A7BBD0-4281-55CE-1581-703E2A843FF4}"/>
              </a:ext>
            </a:extLst>
          </p:cNvPr>
          <p:cNvSpPr/>
          <p:nvPr/>
        </p:nvSpPr>
        <p:spPr>
          <a:xfrm>
            <a:off x="2864414" y="5447506"/>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22" name="Rectangle 21">
            <a:extLst>
              <a:ext uri="{FF2B5EF4-FFF2-40B4-BE49-F238E27FC236}">
                <a16:creationId xmlns:a16="http://schemas.microsoft.com/office/drawing/2014/main" id="{A1127718-DBB4-6225-CBD6-3ADF06DBEBDA}"/>
              </a:ext>
            </a:extLst>
          </p:cNvPr>
          <p:cNvSpPr/>
          <p:nvPr/>
        </p:nvSpPr>
        <p:spPr>
          <a:xfrm>
            <a:off x="2864414" y="6067439"/>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Tree>
    <p:extLst>
      <p:ext uri="{BB962C8B-B14F-4D97-AF65-F5344CB8AC3E}">
        <p14:creationId xmlns:p14="http://schemas.microsoft.com/office/powerpoint/2010/main" val="321028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2</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extLst>
              <p:ext uri="{D42A27DB-BD31-4B8C-83A1-F6EECF244321}">
                <p14:modId xmlns:p14="http://schemas.microsoft.com/office/powerpoint/2010/main" val="3433626140"/>
              </p:ext>
            </p:extLst>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dirty="0"/>
                        <a:t>Key Milestones </a:t>
                      </a:r>
                      <a:endParaRPr lang="en-GB" sz="1800"/>
                    </a:p>
                  </a:txBody>
                  <a:tcPr/>
                </a:tc>
                <a:tc>
                  <a:txBody>
                    <a:bodyPr/>
                    <a:lstStyle/>
                    <a:p>
                      <a:r>
                        <a:rPr lang="en-GB" sz="1800" dirty="0"/>
                        <a:t>Status  </a:t>
                      </a:r>
                      <a:endParaRPr lang="en-GB" sz="1800"/>
                    </a:p>
                  </a:txBody>
                  <a:tcPr/>
                </a:tc>
                <a:extLst>
                  <a:ext uri="{0D108BD9-81ED-4DB2-BD59-A6C34878D82A}">
                    <a16:rowId xmlns:a16="http://schemas.microsoft.com/office/drawing/2014/main" val="3885273898"/>
                  </a:ext>
                </a:extLst>
              </a:tr>
              <a:tr h="628473">
                <a:tc>
                  <a:txBody>
                    <a:bodyPr/>
                    <a:lstStyle/>
                    <a:p>
                      <a:r>
                        <a:rPr lang="en-GB" sz="1800" b="0" dirty="0"/>
                        <a:t>Project Topic &amp; High Level scope</a:t>
                      </a:r>
                    </a:p>
                  </a:txBody>
                  <a:tcPr>
                    <a:solidFill>
                      <a:schemeClr val="bg1">
                        <a:lumMod val="85000"/>
                      </a:schemeClr>
                    </a:solidFill>
                  </a:tcPr>
                </a:tc>
                <a:tc>
                  <a:txBody>
                    <a:bodyPr/>
                    <a:lstStyle/>
                    <a:p>
                      <a:pPr lvl="0">
                        <a:buNone/>
                      </a:pPr>
                      <a:endParaRPr lang="en-GB" sz="1200" dirty="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dirty="0">
                          <a:solidFill>
                            <a:srgbClr val="000000"/>
                          </a:solidFill>
                          <a:effectLst/>
                          <a:latin typeface="+mn-lt"/>
                        </a:rPr>
                        <a:t>Requirements / Analysis</a:t>
                      </a:r>
                      <a:endParaRPr lang="en-GB" sz="1800" b="0" dirty="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dirty="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dirty="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dirty="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dirty="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dirty="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dirty="0"/>
                        <a:t>Dissertation  &amp; Video </a:t>
                      </a:r>
                      <a:endParaRPr lang="en-GB" sz="1800" b="0"/>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1842365256"/>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Create Auth MVP</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Draft Introduction and Objective</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None/>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extLst>
              <p:ext uri="{D42A27DB-BD31-4B8C-83A1-F6EECF244321}">
                <p14:modId xmlns:p14="http://schemas.microsoft.com/office/powerpoint/2010/main" val="4161486963"/>
              </p:ext>
            </p:extLst>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rgbClr val="000000"/>
                          </a:solidFill>
                          <a:effectLst/>
                          <a:latin typeface="Arial"/>
                          <a:cs typeface="Arial"/>
                        </a:rPr>
                        <a:t>Most of the requirement are from existing  application nutrition tracking) combined with my own additional requirements (food expense tracking), so I am a bit lost on gathering additional requirements from prospect users.</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976553406"/>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a:ln>
                            <a:noFill/>
                          </a:ln>
                          <a:solidFill>
                            <a:schemeClr val="tx1"/>
                          </a:solidFill>
                          <a:effectLst/>
                          <a:latin typeface="Arial"/>
                        </a:rPr>
                        <a:t>List requirements of the app</a:t>
                      </a:r>
                      <a:endParaRPr lang="en-US" sz="1600" b="0" i="0" u="none" strike="noStrike" cap="none" normalizeH="0" baseline="0" noProof="0">
                        <a:ln>
                          <a:noFill/>
                        </a:ln>
                        <a:solidFill>
                          <a:srgbClr val="000000"/>
                        </a:solidFill>
                        <a:effectLst/>
                        <a:latin typeface="Arial"/>
                      </a:endParaRP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Design app pages (site map and wireframe)</a:t>
                      </a:r>
                      <a:endParaRPr kumimoji="0" lang="en-US" dirty="0"/>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FF4A3B0C-CACB-F4CA-DAB3-CE7AA6C1C749}"/>
              </a:ext>
            </a:extLst>
          </p:cNvPr>
          <p:cNvSpPr/>
          <p:nvPr/>
        </p:nvSpPr>
        <p:spPr>
          <a:xfrm>
            <a:off x="2866998" y="1603332"/>
            <a:ext cx="1640910" cy="57619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 progress</a:t>
            </a:r>
          </a:p>
        </p:txBody>
      </p:sp>
      <p:sp>
        <p:nvSpPr>
          <p:cNvPr id="5" name="Rectangle 4">
            <a:extLst>
              <a:ext uri="{FF2B5EF4-FFF2-40B4-BE49-F238E27FC236}">
                <a16:creationId xmlns:a16="http://schemas.microsoft.com/office/drawing/2014/main" id="{953B3568-4107-F888-8B45-C2AC5ABBCCDC}"/>
              </a:ext>
            </a:extLst>
          </p:cNvPr>
          <p:cNvSpPr/>
          <p:nvPr/>
        </p:nvSpPr>
        <p:spPr>
          <a:xfrm>
            <a:off x="2866998" y="2248101"/>
            <a:ext cx="1640910" cy="57619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 progress</a:t>
            </a:r>
          </a:p>
        </p:txBody>
      </p:sp>
      <p:sp>
        <p:nvSpPr>
          <p:cNvPr id="7" name="Rectangle 6">
            <a:extLst>
              <a:ext uri="{FF2B5EF4-FFF2-40B4-BE49-F238E27FC236}">
                <a16:creationId xmlns:a16="http://schemas.microsoft.com/office/drawing/2014/main" id="{190DFF9D-EC07-2582-743A-14180D4456BB}"/>
              </a:ext>
            </a:extLst>
          </p:cNvPr>
          <p:cNvSpPr/>
          <p:nvPr/>
        </p:nvSpPr>
        <p:spPr>
          <a:xfrm>
            <a:off x="2866998" y="2892870"/>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2" name="Rectangle 1">
            <a:extLst>
              <a:ext uri="{FF2B5EF4-FFF2-40B4-BE49-F238E27FC236}">
                <a16:creationId xmlns:a16="http://schemas.microsoft.com/office/drawing/2014/main" id="{70BA8B1E-3BA0-9327-4D05-417D70A732F2}"/>
              </a:ext>
            </a:extLst>
          </p:cNvPr>
          <p:cNvSpPr/>
          <p:nvPr/>
        </p:nvSpPr>
        <p:spPr>
          <a:xfrm>
            <a:off x="2866997" y="3513795"/>
            <a:ext cx="1640910" cy="57619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 progress</a:t>
            </a:r>
          </a:p>
        </p:txBody>
      </p:sp>
      <p:sp>
        <p:nvSpPr>
          <p:cNvPr id="6" name="Rectangle 5">
            <a:extLst>
              <a:ext uri="{FF2B5EF4-FFF2-40B4-BE49-F238E27FC236}">
                <a16:creationId xmlns:a16="http://schemas.microsoft.com/office/drawing/2014/main" id="{E38B6787-8B6E-521E-3CD3-6262B9ED31C5}"/>
              </a:ext>
            </a:extLst>
          </p:cNvPr>
          <p:cNvSpPr/>
          <p:nvPr/>
        </p:nvSpPr>
        <p:spPr>
          <a:xfrm>
            <a:off x="2866997" y="4158564"/>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9" name="Rectangle 8">
            <a:extLst>
              <a:ext uri="{FF2B5EF4-FFF2-40B4-BE49-F238E27FC236}">
                <a16:creationId xmlns:a16="http://schemas.microsoft.com/office/drawing/2014/main" id="{084DA746-6A11-0232-1037-604E6877500E}"/>
              </a:ext>
            </a:extLst>
          </p:cNvPr>
          <p:cNvSpPr/>
          <p:nvPr/>
        </p:nvSpPr>
        <p:spPr>
          <a:xfrm>
            <a:off x="2864414" y="4775913"/>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19" name="Rectangle 18">
            <a:extLst>
              <a:ext uri="{FF2B5EF4-FFF2-40B4-BE49-F238E27FC236}">
                <a16:creationId xmlns:a16="http://schemas.microsoft.com/office/drawing/2014/main" id="{33650FD2-E9CF-3067-776A-A478066D6AAE}"/>
              </a:ext>
            </a:extLst>
          </p:cNvPr>
          <p:cNvSpPr/>
          <p:nvPr/>
        </p:nvSpPr>
        <p:spPr>
          <a:xfrm>
            <a:off x="2864414" y="5447506"/>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21" name="Rectangle 20">
            <a:extLst>
              <a:ext uri="{FF2B5EF4-FFF2-40B4-BE49-F238E27FC236}">
                <a16:creationId xmlns:a16="http://schemas.microsoft.com/office/drawing/2014/main" id="{FBD620F6-32F3-66DE-D812-FAE2DD9156E9}"/>
              </a:ext>
            </a:extLst>
          </p:cNvPr>
          <p:cNvSpPr/>
          <p:nvPr/>
        </p:nvSpPr>
        <p:spPr>
          <a:xfrm>
            <a:off x="2864414" y="6080354"/>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Tree>
    <p:extLst>
      <p:ext uri="{BB962C8B-B14F-4D97-AF65-F5344CB8AC3E}">
        <p14:creationId xmlns:p14="http://schemas.microsoft.com/office/powerpoint/2010/main" val="417747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52A4-0061-EAC4-A49C-D0FF5598595F}"/>
              </a:ext>
            </a:extLst>
          </p:cNvPr>
          <p:cNvSpPr>
            <a:spLocks noGrp="1"/>
          </p:cNvSpPr>
          <p:nvPr>
            <p:ph type="title"/>
          </p:nvPr>
        </p:nvSpPr>
        <p:spPr/>
        <p:txBody>
          <a:bodyPr>
            <a:normAutofit/>
          </a:bodyPr>
          <a:lstStyle/>
          <a:p>
            <a:r>
              <a:rPr lang="en-US"/>
              <a:t>Week 3/4 Status Update</a:t>
            </a:r>
            <a:br>
              <a:rPr lang="en-US"/>
            </a:br>
            <a:br>
              <a:rPr lang="en-US"/>
            </a:br>
            <a:r>
              <a:rPr lang="en-US" sz="3200"/>
              <a:t>Requirements, Design</a:t>
            </a:r>
            <a:br>
              <a:rPr lang="en-US"/>
            </a:br>
            <a:endParaRPr lang="en-GB"/>
          </a:p>
        </p:txBody>
      </p:sp>
      <p:sp>
        <p:nvSpPr>
          <p:cNvPr id="3" name="Footer Placeholder 2">
            <a:extLst>
              <a:ext uri="{FF2B5EF4-FFF2-40B4-BE49-F238E27FC236}">
                <a16:creationId xmlns:a16="http://schemas.microsoft.com/office/drawing/2014/main" id="{D5567BB1-9417-3E77-09C5-69D71BD709DB}"/>
              </a:ext>
            </a:extLst>
          </p:cNvPr>
          <p:cNvSpPr>
            <a:spLocks noGrp="1"/>
          </p:cNvSpPr>
          <p:nvPr>
            <p:ph type="ftr" sz="quarter" idx="11"/>
          </p:nvPr>
        </p:nvSpPr>
        <p:spPr/>
        <p:txBody>
          <a:bodyPr/>
          <a:lstStyle/>
          <a:p>
            <a:pPr rtl="0"/>
            <a:r>
              <a:rPr lang="en-GB" noProof="0"/>
              <a:t>Presentation title</a:t>
            </a:r>
          </a:p>
        </p:txBody>
      </p:sp>
      <p:sp>
        <p:nvSpPr>
          <p:cNvPr id="6" name="Text Placeholder 5">
            <a:extLst>
              <a:ext uri="{FF2B5EF4-FFF2-40B4-BE49-F238E27FC236}">
                <a16:creationId xmlns:a16="http://schemas.microsoft.com/office/drawing/2014/main" id="{609C6F56-19C0-41A9-4E86-1084B0B915A5}"/>
              </a:ext>
            </a:extLst>
          </p:cNvPr>
          <p:cNvSpPr>
            <a:spLocks noGrp="1"/>
          </p:cNvSpPr>
          <p:nvPr>
            <p:ph type="body" sz="quarter" idx="15"/>
          </p:nvPr>
        </p:nvSpPr>
        <p:spPr>
          <a:xfrm>
            <a:off x="4864100" y="466726"/>
            <a:ext cx="6599238" cy="5671108"/>
          </a:xfrm>
        </p:spPr>
        <p:txBody>
          <a:bodyPr vert="horz" lIns="91440" tIns="45720" rIns="91440" bIns="45720" rtlCol="0" anchor="t">
            <a:normAutofit/>
          </a:bodyPr>
          <a:lstStyle/>
          <a:p>
            <a:pPr marL="0" indent="0">
              <a:buNone/>
            </a:pPr>
            <a:r>
              <a:rPr lang="en-US" dirty="0">
                <a:solidFill>
                  <a:srgbClr val="374151"/>
                </a:solidFill>
                <a:ea typeface="+mn-lt"/>
                <a:cs typeface="+mn-lt"/>
              </a:rPr>
              <a:t>I've made significant progress in setting up a React Native environment, navigating through challenges associated with Expo and pure React Native setup. I carefully selected a compatible tech stack, enabling me to develop an authentication prototype for both front-end and back-end systems. In tandem with my technical work, I've reached a critical academic milestone by completing the draft of two chapters on dissertation. Moreover, </a:t>
            </a:r>
            <a:endParaRPr lang="en-US">
              <a:ea typeface="+mn-lt"/>
              <a:cs typeface="+mn-lt"/>
            </a:endParaRPr>
          </a:p>
          <a:p>
            <a:pPr marL="0" indent="0">
              <a:buNone/>
            </a:pPr>
            <a:endParaRPr lang="en-US" sz="2400"/>
          </a:p>
          <a:p>
            <a:pPr marL="0" indent="0">
              <a:buNone/>
            </a:pPr>
            <a:endParaRPr lang="en-US" sz="2400" dirty="0"/>
          </a:p>
        </p:txBody>
      </p:sp>
      <p:sp>
        <p:nvSpPr>
          <p:cNvPr id="7" name="Date Placeholder 6">
            <a:extLst>
              <a:ext uri="{FF2B5EF4-FFF2-40B4-BE49-F238E27FC236}">
                <a16:creationId xmlns:a16="http://schemas.microsoft.com/office/drawing/2014/main" id="{F35F8B47-426A-5128-67FB-35592C5A5CED}"/>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53446391-B126-D820-FA56-D595117E92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14273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FC1C724-AF9A-1058-4DD6-1DD8DDB16140}"/>
              </a:ext>
            </a:extLst>
          </p:cNvPr>
          <p:cNvSpPr>
            <a:spLocks noGrp="1"/>
          </p:cNvSpPr>
          <p:nvPr>
            <p:ph type="title"/>
          </p:nvPr>
        </p:nvSpPr>
        <p:spPr>
          <a:xfrm>
            <a:off x="331787" y="996950"/>
            <a:ext cx="2384425" cy="4946650"/>
          </a:xfrm>
        </p:spPr>
        <p:txBody>
          <a:bodyPr anchor="b">
            <a:normAutofit/>
          </a:bodyPr>
          <a:lstStyle/>
          <a:p>
            <a:r>
              <a:rPr lang="en-US" sz="4100"/>
              <a:t>Initial ER-Diagram</a:t>
            </a:r>
          </a:p>
        </p:txBody>
      </p:sp>
      <p:sp>
        <p:nvSpPr>
          <p:cNvPr id="3" name="Footer Placeholder 2">
            <a:extLst>
              <a:ext uri="{FF2B5EF4-FFF2-40B4-BE49-F238E27FC236}">
                <a16:creationId xmlns:a16="http://schemas.microsoft.com/office/drawing/2014/main" id="{9A61FE3B-73B2-30F7-4EDF-F98B9ED799F1}"/>
              </a:ext>
            </a:extLst>
          </p:cNvPr>
          <p:cNvSpPr>
            <a:spLocks noGrp="1"/>
          </p:cNvSpPr>
          <p:nvPr>
            <p:ph type="ftr" sz="quarter" idx="11"/>
          </p:nvPr>
        </p:nvSpPr>
        <p:spPr>
          <a:xfrm>
            <a:off x="199277" y="6356350"/>
            <a:ext cx="2771138" cy="365125"/>
          </a:xfrm>
        </p:spPr>
        <p:txBody>
          <a:bodyPr anchor="ctr">
            <a:normAutofit/>
          </a:bodyPr>
          <a:lstStyle/>
          <a:p>
            <a:pPr rtl="0">
              <a:spcAft>
                <a:spcPts val="600"/>
              </a:spcAft>
            </a:pPr>
            <a:r>
              <a:rPr lang="en-GB" noProof="0"/>
              <a:t>Presentation title</a:t>
            </a:r>
          </a:p>
        </p:txBody>
      </p:sp>
      <p:pic>
        <p:nvPicPr>
          <p:cNvPr id="9" name="Picture 9" descr="A diagram of a flowchart&#10;&#10;Description automatically generated">
            <a:extLst>
              <a:ext uri="{FF2B5EF4-FFF2-40B4-BE49-F238E27FC236}">
                <a16:creationId xmlns:a16="http://schemas.microsoft.com/office/drawing/2014/main" id="{7DAB240E-3C2E-5668-8542-55697F39B823}"/>
              </a:ext>
            </a:extLst>
          </p:cNvPr>
          <p:cNvPicPr>
            <a:picLocks noGrp="1" noChangeAspect="1"/>
          </p:cNvPicPr>
          <p:nvPr>
            <p:ph sz="quarter" idx="14"/>
          </p:nvPr>
        </p:nvPicPr>
        <p:blipFill rotWithShape="1">
          <a:blip r:embed="rId2"/>
          <a:stretch/>
        </p:blipFill>
        <p:spPr>
          <a:xfrm>
            <a:off x="4123738" y="996950"/>
            <a:ext cx="6965537" cy="4545013"/>
          </a:xfrm>
          <a:noFill/>
        </p:spPr>
      </p:pic>
      <p:sp>
        <p:nvSpPr>
          <p:cNvPr id="7" name="Date Placeholder 6">
            <a:extLst>
              <a:ext uri="{FF2B5EF4-FFF2-40B4-BE49-F238E27FC236}">
                <a16:creationId xmlns:a16="http://schemas.microsoft.com/office/drawing/2014/main" id="{0E3D3C33-0605-DDC5-72FA-6F01DA29E133}"/>
              </a:ext>
            </a:extLst>
          </p:cNvPr>
          <p:cNvSpPr>
            <a:spLocks noGrp="1"/>
          </p:cNvSpPr>
          <p:nvPr>
            <p:ph type="dt" sz="half" idx="10"/>
          </p:nvPr>
        </p:nvSpPr>
        <p:spPr>
          <a:xfrm>
            <a:off x="7013448" y="6355080"/>
            <a:ext cx="4352544" cy="365125"/>
          </a:xfrm>
        </p:spPr>
        <p:txBody>
          <a:bodyPr anchor="ctr">
            <a:normAutofit/>
          </a:bodyPr>
          <a:lstStyle/>
          <a:p>
            <a:pPr rtl="0">
              <a:spcAft>
                <a:spcPts val="600"/>
              </a:spcAft>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EE98E43E-A24C-2AF9-D025-FD36FEF49904}"/>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244D815C-8BF3-4ECF-A945-A2A7C2983AF9}" type="slidenum">
              <a:rPr kumimoji="0" lang="en-GB" b="0" i="0" u="none" strike="noStrike" kern="1200" cap="none" spc="0" normalizeH="0" baseline="0" noProof="0" smtClean="0">
                <a:ln>
                  <a:noFill/>
                </a:ln>
                <a:solidFill>
                  <a:prstClr val="black"/>
                </a:solidFill>
                <a:effectLst/>
                <a:uLnTx/>
                <a:uFillTx/>
              </a:rPr>
              <a:pPr marL="0" marR="0" lvl="0" indent="0" defTabSz="914400" rtl="0" eaLnBrk="1" fontAlgn="auto" latinLnBrk="0" hangingPunct="1">
                <a:spcBef>
                  <a:spcPts val="0"/>
                </a:spcBef>
                <a:spcAft>
                  <a:spcPts val="600"/>
                </a:spcAft>
                <a:buClrTx/>
                <a:buSzTx/>
                <a:buFontTx/>
                <a:buNone/>
                <a:tabLst/>
                <a:defRPr/>
              </a:pPr>
              <a:t>17</a:t>
            </a:fld>
            <a:endParaRPr kumimoji="0" lang="en-GB" b="0" i="0" u="none" strike="noStrike" kern="120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0118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A0C7617-6A6E-A681-4740-81CA878C04A7}"/>
              </a:ext>
            </a:extLst>
          </p:cNvPr>
          <p:cNvSpPr>
            <a:spLocks noGrp="1"/>
          </p:cNvSpPr>
          <p:nvPr>
            <p:ph type="title"/>
          </p:nvPr>
        </p:nvSpPr>
        <p:spPr>
          <a:xfrm>
            <a:off x="331788" y="875030"/>
            <a:ext cx="2384425" cy="5068570"/>
          </a:xfrm>
        </p:spPr>
        <p:txBody>
          <a:bodyPr/>
          <a:lstStyle/>
          <a:p>
            <a:r>
              <a:rPr lang="en-US" dirty="0"/>
              <a:t>Wireframe-Sample</a:t>
            </a:r>
          </a:p>
        </p:txBody>
      </p:sp>
      <p:sp>
        <p:nvSpPr>
          <p:cNvPr id="3" name="Footer Placeholder 2">
            <a:extLst>
              <a:ext uri="{FF2B5EF4-FFF2-40B4-BE49-F238E27FC236}">
                <a16:creationId xmlns:a16="http://schemas.microsoft.com/office/drawing/2014/main" id="{DB6161B6-01AC-9A5E-3099-944CAEAFE488}"/>
              </a:ext>
            </a:extLst>
          </p:cNvPr>
          <p:cNvSpPr>
            <a:spLocks noGrp="1"/>
          </p:cNvSpPr>
          <p:nvPr>
            <p:ph type="ftr" sz="quarter" idx="11"/>
          </p:nvPr>
        </p:nvSpPr>
        <p:spPr>
          <a:xfrm>
            <a:off x="199277" y="6356350"/>
            <a:ext cx="2771138" cy="365125"/>
          </a:xfrm>
        </p:spPr>
        <p:txBody>
          <a:bodyPr anchor="ctr">
            <a:normAutofit/>
          </a:bodyPr>
          <a:lstStyle/>
          <a:p>
            <a:pPr rtl="0">
              <a:spcAft>
                <a:spcPts val="600"/>
              </a:spcAft>
              <a:defRPr/>
            </a:pPr>
            <a:r>
              <a:rPr lang="en-GB" noProof="0"/>
              <a:t>Presentation title</a:t>
            </a:r>
          </a:p>
        </p:txBody>
      </p:sp>
      <p:sp>
        <p:nvSpPr>
          <p:cNvPr id="5" name="Date Placeholder 4">
            <a:extLst>
              <a:ext uri="{FF2B5EF4-FFF2-40B4-BE49-F238E27FC236}">
                <a16:creationId xmlns:a16="http://schemas.microsoft.com/office/drawing/2014/main" id="{FC647D2E-475F-443A-0B45-471B9EB94C88}"/>
              </a:ext>
            </a:extLst>
          </p:cNvPr>
          <p:cNvSpPr>
            <a:spLocks noGrp="1"/>
          </p:cNvSpPr>
          <p:nvPr>
            <p:ph type="dt" sz="half" idx="10"/>
          </p:nvPr>
        </p:nvSpPr>
        <p:spPr>
          <a:xfrm>
            <a:off x="7013448" y="6355080"/>
            <a:ext cx="4352544" cy="365125"/>
          </a:xfrm>
        </p:spPr>
        <p:txBody>
          <a:bodyPr anchor="ctr">
            <a:normAutofit/>
          </a:bodyPr>
          <a:lstStyle/>
          <a:p>
            <a:pPr rtl="0">
              <a:spcAft>
                <a:spcPts val="600"/>
              </a:spcAft>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4D4B3FD8-C317-79F3-82CE-9694C2FF38F6}"/>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06B786C7-B8F9-4072-AAAA-17258464D730}" type="slidenum">
              <a:rPr kumimoji="0" lang="en-GB" b="0" i="0" u="none" strike="noStrike" kern="1200" cap="none" spc="0" normalizeH="0" baseline="0" noProof="0" smtClean="0">
                <a:ln>
                  <a:noFill/>
                </a:ln>
                <a:solidFill>
                  <a:prstClr val="black"/>
                </a:solidFill>
                <a:effectLst/>
                <a:uLnTx/>
                <a:uFillTx/>
              </a:rPr>
              <a:pPr marL="0" marR="0" lvl="0" indent="0" defTabSz="914400" rtl="0" eaLnBrk="1" fontAlgn="auto" latinLnBrk="0" hangingPunct="1">
                <a:spcBef>
                  <a:spcPts val="0"/>
                </a:spcBef>
                <a:spcAft>
                  <a:spcPts val="600"/>
                </a:spcAft>
                <a:buClrTx/>
                <a:buSzTx/>
                <a:buFontTx/>
                <a:buNone/>
                <a:tabLst/>
                <a:defRPr/>
              </a:pPr>
              <a:t>18</a:t>
            </a:fld>
            <a:endParaRPr kumimoji="0" lang="en-GB" b="0" i="0" u="none" strike="noStrike" kern="1200" cap="none" spc="0" normalizeH="0" baseline="0" noProof="0">
              <a:ln>
                <a:noFill/>
              </a:ln>
              <a:solidFill>
                <a:prstClr val="black"/>
              </a:solidFill>
              <a:effectLst/>
              <a:uLnTx/>
              <a:uFillTx/>
            </a:endParaRPr>
          </a:p>
        </p:txBody>
      </p:sp>
      <p:pic>
        <p:nvPicPr>
          <p:cNvPr id="8" name="Picture 8" descr="A screenshot of a phone&#10;&#10;Description automatically generated">
            <a:extLst>
              <a:ext uri="{FF2B5EF4-FFF2-40B4-BE49-F238E27FC236}">
                <a16:creationId xmlns:a16="http://schemas.microsoft.com/office/drawing/2014/main" id="{CA70D3F8-3BD3-FBFF-0B1E-4A4A94CE6638}"/>
              </a:ext>
            </a:extLst>
          </p:cNvPr>
          <p:cNvPicPr>
            <a:picLocks noGrp="1" noChangeAspect="1"/>
          </p:cNvPicPr>
          <p:nvPr>
            <p:ph sz="quarter" idx="14"/>
          </p:nvPr>
        </p:nvPicPr>
        <p:blipFill>
          <a:blip r:embed="rId2"/>
          <a:stretch>
            <a:fillRect/>
          </a:stretch>
        </p:blipFill>
        <p:spPr>
          <a:xfrm>
            <a:off x="3362902" y="208085"/>
            <a:ext cx="2470638" cy="2315797"/>
          </a:xfrm>
        </p:spPr>
      </p:pic>
      <p:pic>
        <p:nvPicPr>
          <p:cNvPr id="9" name="Picture 9" descr="A screenshot of a phone&#10;&#10;Description automatically generated">
            <a:extLst>
              <a:ext uri="{FF2B5EF4-FFF2-40B4-BE49-F238E27FC236}">
                <a16:creationId xmlns:a16="http://schemas.microsoft.com/office/drawing/2014/main" id="{3D23CEBB-4793-F9C7-2DBB-166BF49FA8D8}"/>
              </a:ext>
            </a:extLst>
          </p:cNvPr>
          <p:cNvPicPr>
            <a:picLocks noChangeAspect="1"/>
          </p:cNvPicPr>
          <p:nvPr/>
        </p:nvPicPr>
        <p:blipFill>
          <a:blip r:embed="rId3"/>
          <a:stretch>
            <a:fillRect/>
          </a:stretch>
        </p:blipFill>
        <p:spPr>
          <a:xfrm>
            <a:off x="8119383" y="488848"/>
            <a:ext cx="3940629" cy="3689553"/>
          </a:xfrm>
          <a:prstGeom prst="rect">
            <a:avLst/>
          </a:prstGeom>
        </p:spPr>
      </p:pic>
      <p:pic>
        <p:nvPicPr>
          <p:cNvPr id="10" name="Picture 10" descr="A group of cell phones with screens&#10;&#10;Description automatically generated">
            <a:extLst>
              <a:ext uri="{FF2B5EF4-FFF2-40B4-BE49-F238E27FC236}">
                <a16:creationId xmlns:a16="http://schemas.microsoft.com/office/drawing/2014/main" id="{F1BF7CFF-3CAA-F2A4-A216-2D73C28D7A49}"/>
              </a:ext>
            </a:extLst>
          </p:cNvPr>
          <p:cNvPicPr>
            <a:picLocks noChangeAspect="1"/>
          </p:cNvPicPr>
          <p:nvPr/>
        </p:nvPicPr>
        <p:blipFill>
          <a:blip r:embed="rId4"/>
          <a:stretch>
            <a:fillRect/>
          </a:stretch>
        </p:blipFill>
        <p:spPr>
          <a:xfrm>
            <a:off x="3465739" y="3122946"/>
            <a:ext cx="4729843" cy="3558054"/>
          </a:xfrm>
          <a:prstGeom prst="rect">
            <a:avLst/>
          </a:prstGeom>
        </p:spPr>
      </p:pic>
    </p:spTree>
    <p:extLst>
      <p:ext uri="{BB962C8B-B14F-4D97-AF65-F5344CB8AC3E}">
        <p14:creationId xmlns:p14="http://schemas.microsoft.com/office/powerpoint/2010/main" val="202447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831F-8956-5649-CA51-73F266FAC542}"/>
              </a:ext>
            </a:extLst>
          </p:cNvPr>
          <p:cNvSpPr>
            <a:spLocks noGrp="1"/>
          </p:cNvSpPr>
          <p:nvPr>
            <p:ph type="title"/>
          </p:nvPr>
        </p:nvSpPr>
        <p:spPr/>
        <p:txBody>
          <a:bodyPr/>
          <a:lstStyle/>
          <a:p>
            <a:r>
              <a:rPr lang="en-US" dirty="0"/>
              <a:t>Video of Auth MVP</a:t>
            </a:r>
          </a:p>
        </p:txBody>
      </p:sp>
      <p:sp>
        <p:nvSpPr>
          <p:cNvPr id="3" name="Footer Placeholder 2">
            <a:extLst>
              <a:ext uri="{FF2B5EF4-FFF2-40B4-BE49-F238E27FC236}">
                <a16:creationId xmlns:a16="http://schemas.microsoft.com/office/drawing/2014/main" id="{08478A27-3F1F-5F6A-CE20-ECA62E836D36}"/>
              </a:ext>
            </a:extLst>
          </p:cNvPr>
          <p:cNvSpPr>
            <a:spLocks noGrp="1"/>
          </p:cNvSpPr>
          <p:nvPr>
            <p:ph type="ftr" sz="quarter" idx="11"/>
          </p:nvPr>
        </p:nvSpPr>
        <p:spPr/>
        <p:txBody>
          <a:bodyPr/>
          <a:lstStyle/>
          <a:p>
            <a:pPr rtl="0">
              <a:defRPr/>
            </a:pPr>
            <a:r>
              <a:rPr lang="en-GB" noProof="0"/>
              <a:t>Presentation title</a:t>
            </a:r>
          </a:p>
        </p:txBody>
      </p:sp>
      <p:sp>
        <p:nvSpPr>
          <p:cNvPr id="5" name="Date Placeholder 4">
            <a:extLst>
              <a:ext uri="{FF2B5EF4-FFF2-40B4-BE49-F238E27FC236}">
                <a16:creationId xmlns:a16="http://schemas.microsoft.com/office/drawing/2014/main" id="{9379EA03-63E7-B5DC-7E30-D0006434D07E}"/>
              </a:ext>
            </a:extLst>
          </p:cNvPr>
          <p:cNvSpPr>
            <a:spLocks noGrp="1"/>
          </p:cNvSpPr>
          <p:nvPr>
            <p:ph type="dt" sz="half" idx="10"/>
          </p:nvPr>
        </p:nvSpPr>
        <p:spPr/>
        <p:txBody>
          <a:body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9B163269-7459-1358-71AB-29DDCB5D97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7" name="RPReplay_Final1688745154">
            <a:hlinkClick r:id="" action="ppaction://media"/>
            <a:extLst>
              <a:ext uri="{FF2B5EF4-FFF2-40B4-BE49-F238E27FC236}">
                <a16:creationId xmlns:a16="http://schemas.microsoft.com/office/drawing/2014/main" id="{F70B61F4-31F7-3809-EAEF-BE910086DA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95900" y="1714500"/>
            <a:ext cx="1600200" cy="3429000"/>
          </a:xfrm>
          <a:prstGeom prst="rect">
            <a:avLst/>
          </a:prstGeom>
        </p:spPr>
      </p:pic>
    </p:spTree>
    <p:extLst>
      <p:ext uri="{BB962C8B-B14F-4D97-AF65-F5344CB8AC3E}">
        <p14:creationId xmlns:p14="http://schemas.microsoft.com/office/powerpoint/2010/main" val="18902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D4E425-84D7-3EE1-2CBD-D97F711716E8}"/>
              </a:ext>
            </a:extLst>
          </p:cNvPr>
          <p:cNvSpPr>
            <a:spLocks noGrp="1"/>
          </p:cNvSpPr>
          <p:nvPr>
            <p:ph type="ctrTitle"/>
          </p:nvPr>
        </p:nvSpPr>
        <p:spPr/>
        <p:txBody>
          <a:bodyPr/>
          <a:lstStyle/>
          <a:p>
            <a:r>
              <a:rPr lang="en-US"/>
              <a:t>Project Ideation</a:t>
            </a:r>
            <a:endParaRPr lang="en-GB"/>
          </a:p>
        </p:txBody>
      </p:sp>
      <p:sp>
        <p:nvSpPr>
          <p:cNvPr id="10" name="Subtitle 9">
            <a:extLst>
              <a:ext uri="{FF2B5EF4-FFF2-40B4-BE49-F238E27FC236}">
                <a16:creationId xmlns:a16="http://schemas.microsoft.com/office/drawing/2014/main" id="{76E28DFF-8B39-AEEC-9EF0-C4890196BF18}"/>
              </a:ext>
            </a:extLst>
          </p:cNvPr>
          <p:cNvSpPr>
            <a:spLocks noGrp="1"/>
          </p:cNvSpPr>
          <p:nvPr>
            <p:ph type="subTitle" idx="1"/>
          </p:nvPr>
        </p:nvSpPr>
        <p:spPr/>
        <p:txBody>
          <a:bodyPr/>
          <a:lstStyle/>
          <a:p>
            <a:r>
              <a:rPr lang="en-US"/>
              <a:t>To be completed by </a:t>
            </a:r>
            <a:r>
              <a:rPr lang="en-US" b="1">
                <a:solidFill>
                  <a:srgbClr val="FF0000"/>
                </a:solidFill>
              </a:rPr>
              <a:t>May 19</a:t>
            </a:r>
            <a:r>
              <a:rPr lang="en-US" b="1" baseline="30000">
                <a:solidFill>
                  <a:srgbClr val="FF0000"/>
                </a:solidFill>
              </a:rPr>
              <a:t>th </a:t>
            </a:r>
            <a:r>
              <a:rPr lang="en-US" b="1">
                <a:solidFill>
                  <a:srgbClr val="FF0000"/>
                </a:solidFill>
              </a:rPr>
              <a:t> 2023</a:t>
            </a:r>
            <a:endParaRPr lang="en-GB" b="1">
              <a:solidFill>
                <a:srgbClr val="FF0000"/>
              </a:solidFill>
            </a:endParaRPr>
          </a:p>
        </p:txBody>
      </p:sp>
      <p:sp>
        <p:nvSpPr>
          <p:cNvPr id="3" name="Footer Placeholder 2">
            <a:extLst>
              <a:ext uri="{FF2B5EF4-FFF2-40B4-BE49-F238E27FC236}">
                <a16:creationId xmlns:a16="http://schemas.microsoft.com/office/drawing/2014/main" id="{9E42562E-88D0-4647-538F-EE96652117C8}"/>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E38EBD45-FE79-C6C1-5551-B293D5976663}"/>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FA99872F-7A78-BEF4-60F2-F493068B68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4654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3</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2937567356"/>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Draft existing applications analysis</a:t>
                      </a:r>
                      <a:endParaRPr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Draft background</a:t>
                      </a:r>
                      <a:endParaRPr kumimoji="0" lang="en-US" sz="1600" b="0" i="0" u="none" strike="noStrike" cap="none" normalizeH="0" baseline="0" dirty="0" err="1">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1675031870"/>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rtl="0" eaLnBrk="1" fontAlgn="base" latinLnBrk="0" hangingPunct="1">
                        <a:lnSpc>
                          <a:spcPct val="100000"/>
                        </a:lnSpc>
                        <a:spcBef>
                          <a:spcPct val="0"/>
                        </a:spcBef>
                        <a:spcAft>
                          <a:spcPct val="15000"/>
                        </a:spcAft>
                        <a:buClr>
                          <a:schemeClr val="accent2"/>
                        </a:buClr>
                        <a:buSzTx/>
                        <a:buFont typeface="Calibri" panose="05000000000000000000" pitchFamily="2" charset="2"/>
                        <a:buChar char="-"/>
                      </a:pPr>
                      <a:r>
                        <a:rPr lang="en-US" sz="1600" b="0" i="0" u="none" strike="noStrike" cap="none" normalizeH="0" baseline="0" dirty="0">
                          <a:ln>
                            <a:noFill/>
                          </a:ln>
                          <a:solidFill>
                            <a:schemeClr val="tx1"/>
                          </a:solidFill>
                          <a:effectLst/>
                          <a:latin typeface="Arial"/>
                          <a:cs typeface="Arial"/>
                        </a:rPr>
                        <a:t>Discussing about possible ways to gather requirements from user in an additional study on existing applications and my idea.</a:t>
                      </a:r>
                      <a:endParaRPr kumimoji="0" lang="en-US" sz="1600" b="0" i="0" u="none" strike="noStrike" cap="none" normalizeH="0" baseline="0" dirty="0">
                        <a:ln>
                          <a:noFill/>
                        </a:ln>
                        <a:solidFill>
                          <a:schemeClr val="tx1"/>
                        </a:solidFill>
                        <a:effectLst/>
                        <a:latin typeface="Arial"/>
                        <a:cs typeface="Arial"/>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644854855"/>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List requirements of the app</a:t>
                      </a:r>
                      <a:endParaRPr lang="en-US" sz="1600" b="0" i="0" u="none" strike="noStrike" cap="none" normalizeH="0" baseline="0" noProof="0" dirty="0">
                        <a:ln>
                          <a:noFill/>
                        </a:ln>
                        <a:solidFill>
                          <a:srgbClr val="000000"/>
                        </a:solidFill>
                        <a:effectLst/>
                        <a:latin typeface="Arial"/>
                      </a:endParaRP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Design app pages (site map and wireframe)</a:t>
                      </a: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Design Database</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2">
            <a:extLst>
              <a:ext uri="{FF2B5EF4-FFF2-40B4-BE49-F238E27FC236}">
                <a16:creationId xmlns:a16="http://schemas.microsoft.com/office/drawing/2014/main" id="{C473C355-6625-2A65-8D67-5379C20B0A1E}"/>
              </a:ext>
            </a:extLst>
          </p:cNvPr>
          <p:cNvPicPr>
            <a:picLocks noChangeAspect="1"/>
          </p:cNvPicPr>
          <p:nvPr/>
        </p:nvPicPr>
        <p:blipFill>
          <a:blip r:embed="rId2"/>
          <a:stretch>
            <a:fillRect/>
          </a:stretch>
        </p:blipFill>
        <p:spPr>
          <a:xfrm>
            <a:off x="2833445" y="2206410"/>
            <a:ext cx="1701262" cy="611215"/>
          </a:xfrm>
          <a:prstGeom prst="rect">
            <a:avLst/>
          </a:prstGeom>
        </p:spPr>
      </p:pic>
      <p:sp>
        <p:nvSpPr>
          <p:cNvPr id="4" name="Rectangle 3">
            <a:extLst>
              <a:ext uri="{FF2B5EF4-FFF2-40B4-BE49-F238E27FC236}">
                <a16:creationId xmlns:a16="http://schemas.microsoft.com/office/drawing/2014/main" id="{4D5FEBF9-C783-6D61-70CD-6B9678FAA0C8}"/>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85393FC8-24FC-6BC0-EA20-94D6A6A1D8E6}"/>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pic>
        <p:nvPicPr>
          <p:cNvPr id="6" name="Picture 2">
            <a:extLst>
              <a:ext uri="{FF2B5EF4-FFF2-40B4-BE49-F238E27FC236}">
                <a16:creationId xmlns:a16="http://schemas.microsoft.com/office/drawing/2014/main" id="{13BB1AD8-9BC6-6A6A-2C34-797EAB57DC68}"/>
              </a:ext>
            </a:extLst>
          </p:cNvPr>
          <p:cNvPicPr>
            <a:picLocks noChangeAspect="1"/>
          </p:cNvPicPr>
          <p:nvPr/>
        </p:nvPicPr>
        <p:blipFill>
          <a:blip r:embed="rId2"/>
          <a:stretch>
            <a:fillRect/>
          </a:stretch>
        </p:blipFill>
        <p:spPr>
          <a:xfrm>
            <a:off x="2859275" y="3497935"/>
            <a:ext cx="1701262" cy="611215"/>
          </a:xfrm>
          <a:prstGeom prst="rect">
            <a:avLst/>
          </a:prstGeom>
        </p:spPr>
      </p:pic>
      <p:sp>
        <p:nvSpPr>
          <p:cNvPr id="7" name="Rectangle 6">
            <a:extLst>
              <a:ext uri="{FF2B5EF4-FFF2-40B4-BE49-F238E27FC236}">
                <a16:creationId xmlns:a16="http://schemas.microsoft.com/office/drawing/2014/main" id="{ACBC893B-DFAD-F025-6762-2A4E29B9C1F5}"/>
              </a:ext>
            </a:extLst>
          </p:cNvPr>
          <p:cNvSpPr/>
          <p:nvPr/>
        </p:nvSpPr>
        <p:spPr>
          <a:xfrm>
            <a:off x="2866997" y="4158564"/>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8" name="Rectangle 7">
            <a:extLst>
              <a:ext uri="{FF2B5EF4-FFF2-40B4-BE49-F238E27FC236}">
                <a16:creationId xmlns:a16="http://schemas.microsoft.com/office/drawing/2014/main" id="{34DE9CCE-899C-153E-AEE6-B51E1CD04798}"/>
              </a:ext>
            </a:extLst>
          </p:cNvPr>
          <p:cNvSpPr/>
          <p:nvPr/>
        </p:nvSpPr>
        <p:spPr>
          <a:xfrm>
            <a:off x="2866996" y="4791411"/>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sp>
        <p:nvSpPr>
          <p:cNvPr id="9" name="Rectangle 8">
            <a:extLst>
              <a:ext uri="{FF2B5EF4-FFF2-40B4-BE49-F238E27FC236}">
                <a16:creationId xmlns:a16="http://schemas.microsoft.com/office/drawing/2014/main" id="{9FA5F7CF-B453-C383-64C3-D1A1EBDC1497}"/>
              </a:ext>
            </a:extLst>
          </p:cNvPr>
          <p:cNvSpPr/>
          <p:nvPr/>
        </p:nvSpPr>
        <p:spPr>
          <a:xfrm>
            <a:off x="2866995" y="5424258"/>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pic>
        <p:nvPicPr>
          <p:cNvPr id="19" name="Picture 2">
            <a:extLst>
              <a:ext uri="{FF2B5EF4-FFF2-40B4-BE49-F238E27FC236}">
                <a16:creationId xmlns:a16="http://schemas.microsoft.com/office/drawing/2014/main" id="{61496005-BF56-400A-7893-4338B1978150}"/>
              </a:ext>
            </a:extLst>
          </p:cNvPr>
          <p:cNvPicPr>
            <a:picLocks noChangeAspect="1"/>
          </p:cNvPicPr>
          <p:nvPr/>
        </p:nvPicPr>
        <p:blipFill>
          <a:blip r:embed="rId2"/>
          <a:stretch>
            <a:fillRect/>
          </a:stretch>
        </p:blipFill>
        <p:spPr>
          <a:xfrm>
            <a:off x="2859275" y="6055155"/>
            <a:ext cx="1701262" cy="611215"/>
          </a:xfrm>
          <a:prstGeom prst="rect">
            <a:avLst/>
          </a:prstGeom>
        </p:spPr>
      </p:pic>
    </p:spTree>
    <p:extLst>
      <p:ext uri="{BB962C8B-B14F-4D97-AF65-F5344CB8AC3E}">
        <p14:creationId xmlns:p14="http://schemas.microsoft.com/office/powerpoint/2010/main" val="216344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4</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316833561"/>
              </p:ext>
            </p:extLst>
          </p:nvPr>
        </p:nvGraphicFramePr>
        <p:xfrm>
          <a:off x="4714418" y="3429000"/>
          <a:ext cx="3558726" cy="1766578"/>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Draft requirement &amp; justification</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List of use cases </a:t>
                      </a:r>
                      <a:r>
                        <a:rPr lang="en-US" sz="1600" b="0" i="0" u="none" strike="noStrike" cap="none" normalizeH="0" baseline="0" dirty="0" err="1">
                          <a:ln>
                            <a:noFill/>
                          </a:ln>
                          <a:solidFill>
                            <a:schemeClr val="tx1"/>
                          </a:solidFill>
                          <a:effectLst/>
                          <a:latin typeface="Arial"/>
                          <a:cs typeface="Arial"/>
                        </a:rPr>
                        <a:t>userflow</a:t>
                      </a:r>
                      <a:endParaRPr lang="en-US" sz="1600" b="0" i="0" u="none" strike="noStrike" cap="none" normalizeH="0" baseline="0" dirty="0">
                        <a:ln>
                          <a:noFill/>
                        </a:ln>
                        <a:solidFill>
                          <a:schemeClr val="tx1"/>
                        </a:solidFill>
                        <a:effectLst/>
                        <a:latin typeface="Arial"/>
                        <a:cs typeface="Arial"/>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err="1">
                          <a:ln>
                            <a:noFill/>
                          </a:ln>
                          <a:solidFill>
                            <a:schemeClr val="tx1"/>
                          </a:solidFill>
                          <a:effectLst/>
                          <a:latin typeface="Arial"/>
                          <a:cs typeface="Arial"/>
                        </a:rPr>
                        <a:t>MoSCoW</a:t>
                      </a:r>
                      <a:endParaRPr lang="en-US" sz="1600" b="0" i="0" u="none" strike="noStrike" cap="none" normalizeH="0" baseline="0" dirty="0">
                        <a:ln>
                          <a:noFill/>
                        </a:ln>
                        <a:solidFill>
                          <a:schemeClr val="tx1"/>
                        </a:solidFill>
                        <a:effectLst/>
                        <a:latin typeface="Arial"/>
                        <a:cs typeface="Arial"/>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ER Diagram</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endParaRPr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3175301880"/>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rtl="0" eaLnBrk="1" fontAlgn="base" latinLnBrk="0" hangingPunct="1">
                        <a:lnSpc>
                          <a:spcPct val="100000"/>
                        </a:lnSpc>
                        <a:spcBef>
                          <a:spcPct val="0"/>
                        </a:spcBef>
                        <a:spcAft>
                          <a:spcPct val="15000"/>
                        </a:spcAft>
                        <a:buClr>
                          <a:schemeClr val="accent2"/>
                        </a:buClr>
                        <a:buSzTx/>
                        <a:buFont typeface="Calibri" panose="05000000000000000000" pitchFamily="2" charset="2"/>
                        <a:buChar char="-"/>
                      </a:pPr>
                      <a:r>
                        <a:rPr lang="en-US" sz="1600" b="0" i="0" u="none" strike="noStrike" cap="none" normalizeH="0" baseline="0" dirty="0">
                          <a:ln>
                            <a:noFill/>
                          </a:ln>
                          <a:solidFill>
                            <a:schemeClr val="tx1"/>
                          </a:solidFill>
                          <a:effectLst/>
                          <a:latin typeface="Arial"/>
                          <a:cs typeface="Arial"/>
                        </a:rPr>
                        <a:t>Discussing about feedback on chapter one, two and </a:t>
                      </a:r>
                      <a:r>
                        <a:rPr lang="en-US" sz="1600" b="0" i="0" u="none" strike="noStrike" cap="none" normalizeH="0" baseline="0" dirty="0" err="1">
                          <a:ln>
                            <a:noFill/>
                          </a:ln>
                          <a:solidFill>
                            <a:schemeClr val="tx1"/>
                          </a:solidFill>
                          <a:effectLst/>
                          <a:latin typeface="Arial"/>
                          <a:cs typeface="Arial"/>
                        </a:rPr>
                        <a:t>ToC</a:t>
                      </a:r>
                      <a:endParaRPr kumimoji="0" lang="en-US" sz="1600" b="0" i="0" u="none" strike="noStrike" cap="none" normalizeH="0" baseline="0" dirty="0" err="1">
                        <a:ln>
                          <a:noFill/>
                        </a:ln>
                        <a:solidFill>
                          <a:schemeClr val="tx1"/>
                        </a:solidFill>
                        <a:effectLst/>
                        <a:latin typeface="Arial"/>
                        <a:cs typeface="Arial"/>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629025879"/>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 all wireframes</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Logging tab</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Others tab</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D49DDE02-07F6-0D73-50FC-5F24C13B44E2}"/>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7" name="Rectangle 6">
            <a:extLst>
              <a:ext uri="{FF2B5EF4-FFF2-40B4-BE49-F238E27FC236}">
                <a16:creationId xmlns:a16="http://schemas.microsoft.com/office/drawing/2014/main" id="{A9790A2A-9608-7912-EC8C-5AB9E34F79A4}"/>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23" name="Rectangle 22">
            <a:extLst>
              <a:ext uri="{FF2B5EF4-FFF2-40B4-BE49-F238E27FC236}">
                <a16:creationId xmlns:a16="http://schemas.microsoft.com/office/drawing/2014/main" id="{8B3E1E88-13DF-4427-70A0-6A5631A0F0A4}"/>
              </a:ext>
            </a:extLst>
          </p:cNvPr>
          <p:cNvSpPr/>
          <p:nvPr/>
        </p:nvSpPr>
        <p:spPr>
          <a:xfrm>
            <a:off x="2866995" y="5424258"/>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pic>
        <p:nvPicPr>
          <p:cNvPr id="25" name="Picture 2">
            <a:extLst>
              <a:ext uri="{FF2B5EF4-FFF2-40B4-BE49-F238E27FC236}">
                <a16:creationId xmlns:a16="http://schemas.microsoft.com/office/drawing/2014/main" id="{399BD440-B467-EB3B-C206-3EAF800423B7}"/>
              </a:ext>
            </a:extLst>
          </p:cNvPr>
          <p:cNvPicPr>
            <a:picLocks noChangeAspect="1"/>
          </p:cNvPicPr>
          <p:nvPr/>
        </p:nvPicPr>
        <p:blipFill>
          <a:blip r:embed="rId2"/>
          <a:stretch>
            <a:fillRect/>
          </a:stretch>
        </p:blipFill>
        <p:spPr>
          <a:xfrm>
            <a:off x="2859275" y="6055155"/>
            <a:ext cx="1701262" cy="611215"/>
          </a:xfrm>
          <a:prstGeom prst="rect">
            <a:avLst/>
          </a:prstGeom>
        </p:spPr>
      </p:pic>
      <p:sp>
        <p:nvSpPr>
          <p:cNvPr id="28" name="Rectangle 27">
            <a:extLst>
              <a:ext uri="{FF2B5EF4-FFF2-40B4-BE49-F238E27FC236}">
                <a16:creationId xmlns:a16="http://schemas.microsoft.com/office/drawing/2014/main" id="{D7D653D2-E0CB-E48F-EDB9-EE47016B70E0}"/>
              </a:ext>
            </a:extLst>
          </p:cNvPr>
          <p:cNvSpPr/>
          <p:nvPr/>
        </p:nvSpPr>
        <p:spPr>
          <a:xfrm>
            <a:off x="2860540" y="224710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Wait for Review</a:t>
            </a:r>
          </a:p>
        </p:txBody>
      </p:sp>
      <p:sp>
        <p:nvSpPr>
          <p:cNvPr id="32" name="Rectangle 31">
            <a:extLst>
              <a:ext uri="{FF2B5EF4-FFF2-40B4-BE49-F238E27FC236}">
                <a16:creationId xmlns:a16="http://schemas.microsoft.com/office/drawing/2014/main" id="{C5AAD262-19C1-CFD1-D03E-BF9F8F3A5B68}"/>
              </a:ext>
            </a:extLst>
          </p:cNvPr>
          <p:cNvSpPr/>
          <p:nvPr/>
        </p:nvSpPr>
        <p:spPr>
          <a:xfrm>
            <a:off x="2860539" y="3525715"/>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a:t>
            </a:r>
          </a:p>
        </p:txBody>
      </p:sp>
      <p:sp>
        <p:nvSpPr>
          <p:cNvPr id="33" name="Rectangle 32">
            <a:extLst>
              <a:ext uri="{FF2B5EF4-FFF2-40B4-BE49-F238E27FC236}">
                <a16:creationId xmlns:a16="http://schemas.microsoft.com/office/drawing/2014/main" id="{32D24B2F-A657-DDB1-E0C9-520A51AEB29F}"/>
              </a:ext>
            </a:extLst>
          </p:cNvPr>
          <p:cNvSpPr/>
          <p:nvPr/>
        </p:nvSpPr>
        <p:spPr>
          <a:xfrm>
            <a:off x="2860539" y="4184394"/>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a:t>
            </a:r>
          </a:p>
        </p:txBody>
      </p:sp>
      <p:sp>
        <p:nvSpPr>
          <p:cNvPr id="34" name="Rectangle 33">
            <a:extLst>
              <a:ext uri="{FF2B5EF4-FFF2-40B4-BE49-F238E27FC236}">
                <a16:creationId xmlns:a16="http://schemas.microsoft.com/office/drawing/2014/main" id="{5D898367-AAD1-6318-05A6-C1BE7F742CAC}"/>
              </a:ext>
            </a:extLst>
          </p:cNvPr>
          <p:cNvSpPr/>
          <p:nvPr/>
        </p:nvSpPr>
        <p:spPr>
          <a:xfrm>
            <a:off x="2866997" y="480432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Along with dev</a:t>
            </a:r>
          </a:p>
        </p:txBody>
      </p:sp>
    </p:spTree>
    <p:extLst>
      <p:ext uri="{BB962C8B-B14F-4D97-AF65-F5344CB8AC3E}">
        <p14:creationId xmlns:p14="http://schemas.microsoft.com/office/powerpoint/2010/main" val="3856914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5</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1162705252"/>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 all wireframe</a:t>
                      </a:r>
                      <a:endParaRPr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noProof="0" dirty="0">
                          <a:ln>
                            <a:noFill/>
                          </a:ln>
                          <a:solidFill>
                            <a:schemeClr val="tx1"/>
                          </a:solidFill>
                          <a:effectLst/>
                          <a:latin typeface="Arial"/>
                        </a:rPr>
                        <a:t>Build Others tab, and user management</a:t>
                      </a:r>
                      <a:endParaRPr lang="en-US" sz="1600" b="0" i="0" u="none" strike="noStrike" cap="none" normalizeH="0" baseline="0" dirty="0">
                        <a:ln>
                          <a:noFill/>
                        </a:ln>
                        <a:solidFill>
                          <a:schemeClr val="tx1"/>
                        </a:solidFill>
                        <a:effectLst/>
                        <a:latin typeface="Arial"/>
                        <a:cs typeface="Arial"/>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endParaRPr kumimoji="0" lang="en-US" sz="1600" b="0" i="0" u="none" strike="noStrike" cap="none" normalizeH="0" baseline="0" noProof="0" dirty="0">
                        <a:ln>
                          <a:noFill/>
                        </a:ln>
                        <a:solidFill>
                          <a:schemeClr val="tx1"/>
                        </a:solidFill>
                        <a:effectLst/>
                        <a:latin typeface="Arial"/>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endParaRPr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None/>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1176982851"/>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noProof="0" dirty="0">
                          <a:ln>
                            <a:noFill/>
                          </a:ln>
                          <a:solidFill>
                            <a:schemeClr val="tx1"/>
                          </a:solidFill>
                          <a:effectLst/>
                          <a:latin typeface="Arial"/>
                        </a:rPr>
                        <a:t>Build Logging tab</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noProof="0" dirty="0">
                          <a:ln>
                            <a:noFill/>
                          </a:ln>
                          <a:solidFill>
                            <a:schemeClr val="tx1"/>
                          </a:solidFill>
                          <a:effectLst/>
                          <a:latin typeface="Arial"/>
                        </a:rPr>
                        <a:t>Write second draft of ch.2</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noProof="0" dirty="0">
                          <a:ln>
                            <a:noFill/>
                          </a:ln>
                          <a:solidFill>
                            <a:schemeClr val="tx1"/>
                          </a:solidFill>
                          <a:effectLst/>
                          <a:latin typeface="Arial"/>
                        </a:rPr>
                        <a:t>Write the first draft of ch.3</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D66F422B-CD10-AE48-7F20-27802106E09F}"/>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B191401A-1B17-F6C7-E6AF-8C5329844ACB}"/>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7" name="Rectangle 6">
            <a:extLst>
              <a:ext uri="{FF2B5EF4-FFF2-40B4-BE49-F238E27FC236}">
                <a16:creationId xmlns:a16="http://schemas.microsoft.com/office/drawing/2014/main" id="{B4C3D4D4-3503-6F38-5DCB-732642815061}"/>
              </a:ext>
            </a:extLst>
          </p:cNvPr>
          <p:cNvSpPr/>
          <p:nvPr/>
        </p:nvSpPr>
        <p:spPr>
          <a:xfrm>
            <a:off x="2866995" y="5478687"/>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pic>
        <p:nvPicPr>
          <p:cNvPr id="9" name="Picture 2">
            <a:extLst>
              <a:ext uri="{FF2B5EF4-FFF2-40B4-BE49-F238E27FC236}">
                <a16:creationId xmlns:a16="http://schemas.microsoft.com/office/drawing/2014/main" id="{683DF96A-D8F2-301F-7975-6D313EDDF597}"/>
              </a:ext>
            </a:extLst>
          </p:cNvPr>
          <p:cNvPicPr>
            <a:picLocks noChangeAspect="1"/>
          </p:cNvPicPr>
          <p:nvPr/>
        </p:nvPicPr>
        <p:blipFill>
          <a:blip r:embed="rId2"/>
          <a:stretch>
            <a:fillRect/>
          </a:stretch>
        </p:blipFill>
        <p:spPr>
          <a:xfrm>
            <a:off x="2859275" y="6151917"/>
            <a:ext cx="1701262" cy="611215"/>
          </a:xfrm>
          <a:prstGeom prst="rect">
            <a:avLst/>
          </a:prstGeom>
        </p:spPr>
      </p:pic>
      <p:sp>
        <p:nvSpPr>
          <p:cNvPr id="19" name="Rectangle 18">
            <a:extLst>
              <a:ext uri="{FF2B5EF4-FFF2-40B4-BE49-F238E27FC236}">
                <a16:creationId xmlns:a16="http://schemas.microsoft.com/office/drawing/2014/main" id="{099FB372-BD3D-3308-27B4-7B7F463FE3EE}"/>
              </a:ext>
            </a:extLst>
          </p:cNvPr>
          <p:cNvSpPr/>
          <p:nvPr/>
        </p:nvSpPr>
        <p:spPr>
          <a:xfrm>
            <a:off x="2860540" y="224710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Second  Draft</a:t>
            </a:r>
          </a:p>
        </p:txBody>
      </p:sp>
      <p:sp>
        <p:nvSpPr>
          <p:cNvPr id="21" name="Rectangle 20">
            <a:extLst>
              <a:ext uri="{FF2B5EF4-FFF2-40B4-BE49-F238E27FC236}">
                <a16:creationId xmlns:a16="http://schemas.microsoft.com/office/drawing/2014/main" id="{09240307-EEA4-A8A9-8651-238FCE5970F5}"/>
              </a:ext>
            </a:extLst>
          </p:cNvPr>
          <p:cNvSpPr/>
          <p:nvPr/>
        </p:nvSpPr>
        <p:spPr>
          <a:xfrm>
            <a:off x="2860539" y="3525715"/>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First Draft</a:t>
            </a:r>
          </a:p>
        </p:txBody>
      </p:sp>
      <p:sp>
        <p:nvSpPr>
          <p:cNvPr id="23" name="Rectangle 22">
            <a:extLst>
              <a:ext uri="{FF2B5EF4-FFF2-40B4-BE49-F238E27FC236}">
                <a16:creationId xmlns:a16="http://schemas.microsoft.com/office/drawing/2014/main" id="{227C6CC4-168A-5A45-7EFF-2B85436B9509}"/>
              </a:ext>
            </a:extLst>
          </p:cNvPr>
          <p:cNvSpPr/>
          <p:nvPr/>
        </p:nvSpPr>
        <p:spPr>
          <a:xfrm>
            <a:off x="2860539" y="4184394"/>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a:t>
            </a:r>
          </a:p>
        </p:txBody>
      </p:sp>
      <p:sp>
        <p:nvSpPr>
          <p:cNvPr id="25" name="Rectangle 24">
            <a:extLst>
              <a:ext uri="{FF2B5EF4-FFF2-40B4-BE49-F238E27FC236}">
                <a16:creationId xmlns:a16="http://schemas.microsoft.com/office/drawing/2014/main" id="{3D010F00-1DD5-7ACF-54BE-500D926A5FA6}"/>
              </a:ext>
            </a:extLst>
          </p:cNvPr>
          <p:cNvSpPr/>
          <p:nvPr/>
        </p:nvSpPr>
        <p:spPr>
          <a:xfrm>
            <a:off x="2866997" y="480432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Along with dev</a:t>
            </a:r>
          </a:p>
        </p:txBody>
      </p:sp>
    </p:spTree>
    <p:extLst>
      <p:ext uri="{BB962C8B-B14F-4D97-AF65-F5344CB8AC3E}">
        <p14:creationId xmlns:p14="http://schemas.microsoft.com/office/powerpoint/2010/main" val="422494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52A4-0061-EAC4-A49C-D0FF5598595F}"/>
              </a:ext>
            </a:extLst>
          </p:cNvPr>
          <p:cNvSpPr>
            <a:spLocks noGrp="1"/>
          </p:cNvSpPr>
          <p:nvPr>
            <p:ph type="title"/>
          </p:nvPr>
        </p:nvSpPr>
        <p:spPr/>
        <p:txBody>
          <a:bodyPr>
            <a:normAutofit/>
          </a:bodyPr>
          <a:lstStyle/>
          <a:p>
            <a:r>
              <a:rPr lang="en-US"/>
              <a:t>Week 6/7 Status Update</a:t>
            </a:r>
            <a:br>
              <a:rPr lang="en-US"/>
            </a:br>
            <a:br>
              <a:rPr lang="en-US"/>
            </a:br>
            <a:br>
              <a:rPr lang="en-US"/>
            </a:br>
            <a:endParaRPr lang="en-GB"/>
          </a:p>
        </p:txBody>
      </p:sp>
      <p:sp>
        <p:nvSpPr>
          <p:cNvPr id="3" name="Footer Placeholder 2">
            <a:extLst>
              <a:ext uri="{FF2B5EF4-FFF2-40B4-BE49-F238E27FC236}">
                <a16:creationId xmlns:a16="http://schemas.microsoft.com/office/drawing/2014/main" id="{D5567BB1-9417-3E77-09C5-69D71BD709DB}"/>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F35F8B47-426A-5128-67FB-35592C5A5CED}"/>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53446391-B126-D820-FA56-D595117E92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 name="TextBox 3">
            <a:extLst>
              <a:ext uri="{FF2B5EF4-FFF2-40B4-BE49-F238E27FC236}">
                <a16:creationId xmlns:a16="http://schemas.microsoft.com/office/drawing/2014/main" id="{3FDB7B05-9445-8DD7-53EA-1D5639D28E2B}"/>
              </a:ext>
            </a:extLst>
          </p:cNvPr>
          <p:cNvSpPr txBox="1"/>
          <p:nvPr/>
        </p:nvSpPr>
        <p:spPr>
          <a:xfrm>
            <a:off x="4374859" y="180363"/>
            <a:ext cx="7678722"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74151"/>
                </a:solidFill>
                <a:cs typeface="Segoe UI"/>
              </a:rPr>
              <a:t>From week 5 to week 6, the application allows users to create their food with nutrition and expense information, which can be logged as food entries for each day by the user. </a:t>
            </a:r>
            <a:endParaRPr lang="en-US"/>
          </a:p>
          <a:p>
            <a:endParaRPr lang="en-US" sz="2000" dirty="0">
              <a:solidFill>
                <a:srgbClr val="374151"/>
              </a:solidFill>
              <a:cs typeface="Segoe UI"/>
            </a:endParaRPr>
          </a:p>
          <a:p>
            <a:r>
              <a:rPr lang="en-US" sz="2000" dirty="0">
                <a:solidFill>
                  <a:srgbClr val="374151"/>
                </a:solidFill>
                <a:cs typeface="Segoe UI"/>
              </a:rPr>
              <a:t>Still, I </a:t>
            </a:r>
            <a:r>
              <a:rPr lang="en-US" sz="2000" dirty="0" err="1">
                <a:solidFill>
                  <a:srgbClr val="374151"/>
                </a:solidFill>
                <a:cs typeface="Segoe UI"/>
              </a:rPr>
              <a:t>realised</a:t>
            </a:r>
            <a:r>
              <a:rPr lang="en-US" sz="2000" dirty="0">
                <a:solidFill>
                  <a:srgbClr val="374151"/>
                </a:solidFill>
                <a:cs typeface="Segoe UI"/>
              </a:rPr>
              <a:t> that my RDB design used too many relations between tables, which cause the following causes. </a:t>
            </a:r>
            <a:endParaRPr lang="en-US"/>
          </a:p>
          <a:p>
            <a:endParaRPr lang="en-US" sz="2000" dirty="0">
              <a:solidFill>
                <a:srgbClr val="374151"/>
              </a:solidFill>
              <a:cs typeface="Segoe UI"/>
            </a:endParaRPr>
          </a:p>
          <a:p>
            <a:pPr marL="457200" indent="-457200">
              <a:buAutoNum type="arabicParenR"/>
            </a:pPr>
            <a:r>
              <a:rPr lang="en-US" sz="2000" dirty="0">
                <a:solidFill>
                  <a:srgbClr val="374151"/>
                </a:solidFill>
                <a:cs typeface="Segoe UI"/>
              </a:rPr>
              <a:t>If user edit food information, it will affect the logged entry and </a:t>
            </a:r>
            <a:r>
              <a:rPr lang="en-US" sz="2000" err="1">
                <a:solidFill>
                  <a:srgbClr val="374151"/>
                </a:solidFill>
                <a:cs typeface="Segoe UI"/>
              </a:rPr>
              <a:t>and</a:t>
            </a:r>
            <a:r>
              <a:rPr lang="en-US" sz="2000" dirty="0">
                <a:solidFill>
                  <a:srgbClr val="374151"/>
                </a:solidFill>
                <a:cs typeface="Segoe UI"/>
              </a:rPr>
              <a:t> make data inconsistent. </a:t>
            </a:r>
          </a:p>
          <a:p>
            <a:pPr marL="457200" indent="-457200">
              <a:buAutoNum type="arabicParenR"/>
            </a:pPr>
            <a:r>
              <a:rPr lang="en-US" sz="2000" dirty="0">
                <a:solidFill>
                  <a:srgbClr val="374151"/>
                </a:solidFill>
                <a:cs typeface="Segoe UI"/>
              </a:rPr>
              <a:t>If user A use food created by user B and one day user B edit the food information. This causes data inconsistent as well.</a:t>
            </a:r>
          </a:p>
          <a:p>
            <a:pPr marL="457200" indent="-457200">
              <a:buAutoNum type="arabicParenR"/>
            </a:pPr>
            <a:endParaRPr lang="en-US" sz="2000" dirty="0">
              <a:solidFill>
                <a:srgbClr val="374151"/>
              </a:solidFill>
              <a:cs typeface="Segoe UI"/>
            </a:endParaRPr>
          </a:p>
          <a:p>
            <a:r>
              <a:rPr lang="en-US" sz="2000" dirty="0">
                <a:solidFill>
                  <a:srgbClr val="374151"/>
                </a:solidFill>
                <a:ea typeface="+mn-lt"/>
                <a:cs typeface="Segoe UI"/>
              </a:rPr>
              <a:t>Fortunately</a:t>
            </a:r>
            <a:r>
              <a:rPr lang="en-US" sz="2000" dirty="0">
                <a:solidFill>
                  <a:srgbClr val="374151"/>
                </a:solidFill>
                <a:cs typeface="Segoe UI"/>
              </a:rPr>
              <a:t>, this problem is a design decision, not a technical problem, and if the decision of design has been made within week 6,  all of the "Must Have" will be done, and the "Should Have" functionality will be implemented soon.</a:t>
            </a:r>
            <a:endParaRPr lang="en-US" dirty="0"/>
          </a:p>
          <a:p>
            <a:r>
              <a:rPr lang="en-US" sz="2400" dirty="0">
                <a:cs typeface="Segoe UI"/>
              </a:rPr>
              <a:t>​</a:t>
            </a:r>
          </a:p>
        </p:txBody>
      </p:sp>
    </p:spTree>
    <p:extLst>
      <p:ext uri="{BB962C8B-B14F-4D97-AF65-F5344CB8AC3E}">
        <p14:creationId xmlns:p14="http://schemas.microsoft.com/office/powerpoint/2010/main" val="89943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6</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480445704"/>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Redesign DB schema</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daily Food and expense log</a:t>
                      </a:r>
                      <a:endParaRPr lang="en-US" dirty="0"/>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endParaRPr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4232085251"/>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rtl="0" eaLnBrk="1" fontAlgn="base" latinLnBrk="0" hangingPunct="1">
                        <a:lnSpc>
                          <a:spcPct val="100000"/>
                        </a:lnSpc>
                        <a:spcBef>
                          <a:spcPct val="0"/>
                        </a:spcBef>
                        <a:spcAft>
                          <a:spcPct val="15000"/>
                        </a:spcAft>
                        <a:buClr>
                          <a:schemeClr val="accent2"/>
                        </a:buClr>
                        <a:buSzTx/>
                        <a:buFont typeface="Calibri" panose="05000000000000000000" pitchFamily="2" charset="2"/>
                        <a:buChar char="-"/>
                      </a:pPr>
                      <a:r>
                        <a:rPr lang="en-US" sz="1600" b="0" i="0" u="none" strike="noStrike" cap="none" normalizeH="0" baseline="0" dirty="0">
                          <a:ln>
                            <a:noFill/>
                          </a:ln>
                          <a:solidFill>
                            <a:schemeClr val="tx1"/>
                          </a:solidFill>
                          <a:effectLst/>
                          <a:latin typeface="Arial"/>
                          <a:cs typeface="Arial"/>
                        </a:rPr>
                        <a:t>Progress on product</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3609498649"/>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log management</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4AE7CC90-B704-A5F0-9341-93E9129BC11C}"/>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B4501371-BE37-12E2-0D0D-3D4B16988493}"/>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7" name="Rectangle 6">
            <a:extLst>
              <a:ext uri="{FF2B5EF4-FFF2-40B4-BE49-F238E27FC236}">
                <a16:creationId xmlns:a16="http://schemas.microsoft.com/office/drawing/2014/main" id="{19282D68-046B-6072-A9AB-54E2571ED44F}"/>
              </a:ext>
            </a:extLst>
          </p:cNvPr>
          <p:cNvSpPr/>
          <p:nvPr/>
        </p:nvSpPr>
        <p:spPr>
          <a:xfrm>
            <a:off x="2866995" y="5478687"/>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pic>
        <p:nvPicPr>
          <p:cNvPr id="9" name="Picture 2">
            <a:extLst>
              <a:ext uri="{FF2B5EF4-FFF2-40B4-BE49-F238E27FC236}">
                <a16:creationId xmlns:a16="http://schemas.microsoft.com/office/drawing/2014/main" id="{49BEAF73-44C3-9F8D-F1BA-2E591A4AD308}"/>
              </a:ext>
            </a:extLst>
          </p:cNvPr>
          <p:cNvPicPr>
            <a:picLocks noChangeAspect="1"/>
          </p:cNvPicPr>
          <p:nvPr/>
        </p:nvPicPr>
        <p:blipFill>
          <a:blip r:embed="rId2"/>
          <a:stretch>
            <a:fillRect/>
          </a:stretch>
        </p:blipFill>
        <p:spPr>
          <a:xfrm>
            <a:off x="2859275" y="6151917"/>
            <a:ext cx="1701262" cy="611215"/>
          </a:xfrm>
          <a:prstGeom prst="rect">
            <a:avLst/>
          </a:prstGeom>
        </p:spPr>
      </p:pic>
      <p:sp>
        <p:nvSpPr>
          <p:cNvPr id="19" name="Rectangle 18">
            <a:extLst>
              <a:ext uri="{FF2B5EF4-FFF2-40B4-BE49-F238E27FC236}">
                <a16:creationId xmlns:a16="http://schemas.microsoft.com/office/drawing/2014/main" id="{7C7AC22F-1518-CB56-814D-29F52A076B18}"/>
              </a:ext>
            </a:extLst>
          </p:cNvPr>
          <p:cNvSpPr/>
          <p:nvPr/>
        </p:nvSpPr>
        <p:spPr>
          <a:xfrm>
            <a:off x="2860540" y="224710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Second  Draft</a:t>
            </a:r>
          </a:p>
        </p:txBody>
      </p:sp>
      <p:sp>
        <p:nvSpPr>
          <p:cNvPr id="21" name="Rectangle 20">
            <a:extLst>
              <a:ext uri="{FF2B5EF4-FFF2-40B4-BE49-F238E27FC236}">
                <a16:creationId xmlns:a16="http://schemas.microsoft.com/office/drawing/2014/main" id="{56868F8C-70B8-3D94-AC89-1AD0C1A8D5FF}"/>
              </a:ext>
            </a:extLst>
          </p:cNvPr>
          <p:cNvSpPr/>
          <p:nvPr/>
        </p:nvSpPr>
        <p:spPr>
          <a:xfrm>
            <a:off x="2860539" y="3525715"/>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First Draft</a:t>
            </a:r>
          </a:p>
        </p:txBody>
      </p:sp>
      <p:sp>
        <p:nvSpPr>
          <p:cNvPr id="23" name="Rectangle 22">
            <a:extLst>
              <a:ext uri="{FF2B5EF4-FFF2-40B4-BE49-F238E27FC236}">
                <a16:creationId xmlns:a16="http://schemas.microsoft.com/office/drawing/2014/main" id="{13F8CA4B-71AA-B6C4-80B0-B139E253D864}"/>
              </a:ext>
            </a:extLst>
          </p:cNvPr>
          <p:cNvSpPr/>
          <p:nvPr/>
        </p:nvSpPr>
        <p:spPr>
          <a:xfrm>
            <a:off x="2860539" y="4184394"/>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a:t>
            </a:r>
          </a:p>
        </p:txBody>
      </p:sp>
      <p:sp>
        <p:nvSpPr>
          <p:cNvPr id="25" name="Rectangle 24">
            <a:extLst>
              <a:ext uri="{FF2B5EF4-FFF2-40B4-BE49-F238E27FC236}">
                <a16:creationId xmlns:a16="http://schemas.microsoft.com/office/drawing/2014/main" id="{6D0B9D1A-C29A-71F8-94A0-AD6C5FEECEDB}"/>
              </a:ext>
            </a:extLst>
          </p:cNvPr>
          <p:cNvSpPr/>
          <p:nvPr/>
        </p:nvSpPr>
        <p:spPr>
          <a:xfrm>
            <a:off x="2866997" y="480432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Along with dev</a:t>
            </a:r>
          </a:p>
        </p:txBody>
      </p:sp>
    </p:spTree>
    <p:extLst>
      <p:ext uri="{BB962C8B-B14F-4D97-AF65-F5344CB8AC3E}">
        <p14:creationId xmlns:p14="http://schemas.microsoft.com/office/powerpoint/2010/main" val="102933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7</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699511203"/>
              </p:ext>
            </p:extLst>
          </p:nvPr>
        </p:nvGraphicFramePr>
        <p:xfrm>
          <a:off x="4714418" y="3429000"/>
          <a:ext cx="3571863" cy="2431147"/>
        </p:xfrm>
        <a:graphic>
          <a:graphicData uri="http://schemas.openxmlformats.org/drawingml/2006/table">
            <a:tbl>
              <a:tblPr/>
              <a:tblGrid>
                <a:gridCol w="3571863">
                  <a:extLst>
                    <a:ext uri="{9D8B030D-6E8A-4147-A177-3AD203B41FA5}">
                      <a16:colId xmlns:a16="http://schemas.microsoft.com/office/drawing/2014/main" val="20000"/>
                    </a:ext>
                  </a:extLst>
                </a:gridCol>
              </a:tblGrid>
              <a:tr h="383864">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04728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Written Ch 3 on design part</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Partial written Ch 3 on implementation</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log management (Edit/Delete)</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Add food variants management for user</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None/>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extLst>
              <p:ext uri="{D42A27DB-BD31-4B8C-83A1-F6EECF244321}">
                <p14:modId xmlns:p14="http://schemas.microsoft.com/office/powerpoint/2010/main" val="3207403324"/>
              </p:ext>
            </p:extLst>
          </p:nvPr>
        </p:nvGraphicFramePr>
        <p:xfrm>
          <a:off x="4716517" y="5800396"/>
          <a:ext cx="7290454" cy="1071498"/>
        </p:xfrm>
        <a:graphic>
          <a:graphicData uri="http://schemas.openxmlformats.org/drawingml/2006/table">
            <a:tbl>
              <a:tblPr/>
              <a:tblGrid>
                <a:gridCol w="7290454">
                  <a:extLst>
                    <a:ext uri="{9D8B030D-6E8A-4147-A177-3AD203B41FA5}">
                      <a16:colId xmlns:a16="http://schemas.microsoft.com/office/drawing/2014/main" val="20000"/>
                    </a:ext>
                  </a:extLst>
                </a:gridCol>
              </a:tblGrid>
              <a:tr h="173508">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759100">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641999886"/>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Barcode scanner</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Build average expense summary dashboard</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25D6F966-AB2C-0393-B0F4-7CFEAA248183}"/>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B40A28F2-8B51-ED0D-C8AE-6A50128B9EE1}"/>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7" name="Rectangle 6">
            <a:extLst>
              <a:ext uri="{FF2B5EF4-FFF2-40B4-BE49-F238E27FC236}">
                <a16:creationId xmlns:a16="http://schemas.microsoft.com/office/drawing/2014/main" id="{DC4A1291-D6FA-4A1B-24C7-9CAE2C40E9A0}"/>
              </a:ext>
            </a:extLst>
          </p:cNvPr>
          <p:cNvSpPr/>
          <p:nvPr/>
        </p:nvSpPr>
        <p:spPr>
          <a:xfrm>
            <a:off x="2866995" y="5478687"/>
            <a:ext cx="1640910" cy="5761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Not Started</a:t>
            </a:r>
          </a:p>
        </p:txBody>
      </p:sp>
      <p:pic>
        <p:nvPicPr>
          <p:cNvPr id="9" name="Picture 2">
            <a:extLst>
              <a:ext uri="{FF2B5EF4-FFF2-40B4-BE49-F238E27FC236}">
                <a16:creationId xmlns:a16="http://schemas.microsoft.com/office/drawing/2014/main" id="{AC8BC9A8-C622-14D6-3D22-C9B83E387A58}"/>
              </a:ext>
            </a:extLst>
          </p:cNvPr>
          <p:cNvPicPr>
            <a:picLocks noChangeAspect="1"/>
          </p:cNvPicPr>
          <p:nvPr/>
        </p:nvPicPr>
        <p:blipFill>
          <a:blip r:embed="rId2"/>
          <a:stretch>
            <a:fillRect/>
          </a:stretch>
        </p:blipFill>
        <p:spPr>
          <a:xfrm>
            <a:off x="2859275" y="6099365"/>
            <a:ext cx="1701262" cy="611215"/>
          </a:xfrm>
          <a:prstGeom prst="rect">
            <a:avLst/>
          </a:prstGeom>
        </p:spPr>
      </p:pic>
      <p:sp>
        <p:nvSpPr>
          <p:cNvPr id="23" name="Rectangle 22">
            <a:extLst>
              <a:ext uri="{FF2B5EF4-FFF2-40B4-BE49-F238E27FC236}">
                <a16:creationId xmlns:a16="http://schemas.microsoft.com/office/drawing/2014/main" id="{F5CE3E50-F97F-B4F0-E0A0-2CB99D3EC376}"/>
              </a:ext>
            </a:extLst>
          </p:cNvPr>
          <p:cNvSpPr/>
          <p:nvPr/>
        </p:nvSpPr>
        <p:spPr>
          <a:xfrm>
            <a:off x="2860539" y="4184394"/>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 / first draft</a:t>
            </a:r>
          </a:p>
        </p:txBody>
      </p:sp>
      <p:sp>
        <p:nvSpPr>
          <p:cNvPr id="25" name="Rectangle 24">
            <a:extLst>
              <a:ext uri="{FF2B5EF4-FFF2-40B4-BE49-F238E27FC236}">
                <a16:creationId xmlns:a16="http://schemas.microsoft.com/office/drawing/2014/main" id="{33C6681C-302E-4B61-96A3-B40BF8746003}"/>
              </a:ext>
            </a:extLst>
          </p:cNvPr>
          <p:cNvSpPr/>
          <p:nvPr/>
        </p:nvSpPr>
        <p:spPr>
          <a:xfrm>
            <a:off x="2866997" y="4804326"/>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Along with dev</a:t>
            </a:r>
          </a:p>
        </p:txBody>
      </p:sp>
      <p:sp>
        <p:nvSpPr>
          <p:cNvPr id="26" name="Rectangle 25">
            <a:extLst>
              <a:ext uri="{FF2B5EF4-FFF2-40B4-BE49-F238E27FC236}">
                <a16:creationId xmlns:a16="http://schemas.microsoft.com/office/drawing/2014/main" id="{14C20327-7BDD-7304-4C31-6B897C962BCD}"/>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27" name="Rectangle 26">
            <a:extLst>
              <a:ext uri="{FF2B5EF4-FFF2-40B4-BE49-F238E27FC236}">
                <a16:creationId xmlns:a16="http://schemas.microsoft.com/office/drawing/2014/main" id="{E56EBC0F-4B6A-B351-F373-B30B34D945E0}"/>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Tree>
    <p:extLst>
      <p:ext uri="{BB962C8B-B14F-4D97-AF65-F5344CB8AC3E}">
        <p14:creationId xmlns:p14="http://schemas.microsoft.com/office/powerpoint/2010/main" val="123965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52A4-0061-EAC4-A49C-D0FF5598595F}"/>
              </a:ext>
            </a:extLst>
          </p:cNvPr>
          <p:cNvSpPr>
            <a:spLocks noGrp="1"/>
          </p:cNvSpPr>
          <p:nvPr>
            <p:ph type="title"/>
          </p:nvPr>
        </p:nvSpPr>
        <p:spPr/>
        <p:txBody>
          <a:bodyPr>
            <a:normAutofit/>
          </a:bodyPr>
          <a:lstStyle/>
          <a:p>
            <a:r>
              <a:rPr lang="en-US"/>
              <a:t>Week 8/9 Status Update</a:t>
            </a:r>
            <a:br>
              <a:rPr lang="en-US"/>
            </a:br>
            <a:br>
              <a:rPr lang="en-US"/>
            </a:br>
            <a:br>
              <a:rPr lang="en-US"/>
            </a:br>
            <a:endParaRPr lang="en-GB"/>
          </a:p>
        </p:txBody>
      </p:sp>
      <p:sp>
        <p:nvSpPr>
          <p:cNvPr id="3" name="Footer Placeholder 2">
            <a:extLst>
              <a:ext uri="{FF2B5EF4-FFF2-40B4-BE49-F238E27FC236}">
                <a16:creationId xmlns:a16="http://schemas.microsoft.com/office/drawing/2014/main" id="{D5567BB1-9417-3E77-09C5-69D71BD709DB}"/>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F35F8B47-426A-5128-67FB-35592C5A5CED}"/>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53446391-B126-D820-FA56-D595117E92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 name="Text Placeholder 4">
            <a:extLst>
              <a:ext uri="{FF2B5EF4-FFF2-40B4-BE49-F238E27FC236}">
                <a16:creationId xmlns:a16="http://schemas.microsoft.com/office/drawing/2014/main" id="{322777F4-4D00-5FB2-418D-C20FE5E3D4A2}"/>
              </a:ext>
            </a:extLst>
          </p:cNvPr>
          <p:cNvSpPr>
            <a:spLocks noGrp="1"/>
          </p:cNvSpPr>
          <p:nvPr>
            <p:ph type="body" sz="quarter" idx="15"/>
          </p:nvPr>
        </p:nvSpPr>
        <p:spPr>
          <a:xfrm>
            <a:off x="4580566" y="214867"/>
            <a:ext cx="6882772" cy="5922966"/>
          </a:xfrm>
        </p:spPr>
        <p:txBody>
          <a:bodyPr vert="horz" lIns="91440" tIns="45720" rIns="91440" bIns="45720" rtlCol="0" anchor="t">
            <a:normAutofit/>
          </a:bodyPr>
          <a:lstStyle/>
          <a:p>
            <a:pPr marL="0" indent="0">
              <a:buNone/>
            </a:pPr>
            <a:r>
              <a:rPr lang="en-US" dirty="0"/>
              <a:t>The prototype is mainly finished, which includes all of the features of Must Have and Should Have. Users can scan barcodes to log food and </a:t>
            </a:r>
            <a:r>
              <a:rPr lang="en-US" dirty="0" err="1"/>
              <a:t>utilise</a:t>
            </a:r>
            <a:r>
              <a:rPr lang="en-US" dirty="0"/>
              <a:t> user-defined  and provided genetic foods.  To sum up, basic of logging for nutrition and expense are ready for user to use, while some of data </a:t>
            </a:r>
            <a:r>
              <a:rPr lang="en-US" dirty="0" err="1"/>
              <a:t>visualisation</a:t>
            </a:r>
            <a:r>
              <a:rPr lang="en-US" dirty="0"/>
              <a:t> or additional features on "Could have" are omitted at this stage to proceed to evaluation phase.</a:t>
            </a:r>
          </a:p>
          <a:p>
            <a:pPr marL="0" indent="0">
              <a:buNone/>
            </a:pPr>
            <a:endParaRPr lang="en-US" dirty="0"/>
          </a:p>
          <a:p>
            <a:pPr marL="0" indent="0">
              <a:buNone/>
            </a:pPr>
            <a:r>
              <a:rPr lang="en-US" dirty="0"/>
              <a:t>The evaluation plan is not </a:t>
            </a:r>
            <a:r>
              <a:rPr lang="en-US" dirty="0" err="1"/>
              <a:t>finalised</a:t>
            </a:r>
            <a:r>
              <a:rPr lang="en-US" dirty="0"/>
              <a:t>, which needs to consult on  the week 8/9 meeting. However, the initial plan is to provide a user task to perform each functionality and find a suitable metric to measure the some aspect of the software.</a:t>
            </a:r>
          </a:p>
        </p:txBody>
      </p:sp>
    </p:spTree>
    <p:extLst>
      <p:ext uri="{BB962C8B-B14F-4D97-AF65-F5344CB8AC3E}">
        <p14:creationId xmlns:p14="http://schemas.microsoft.com/office/powerpoint/2010/main" val="428853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F6FC9D5-A22B-6646-82F4-8AB9CA5BF916}"/>
              </a:ext>
            </a:extLst>
          </p:cNvPr>
          <p:cNvSpPr>
            <a:spLocks noGrp="1"/>
          </p:cNvSpPr>
          <p:nvPr>
            <p:ph type="title"/>
          </p:nvPr>
        </p:nvSpPr>
        <p:spPr>
          <a:xfrm>
            <a:off x="331788" y="875030"/>
            <a:ext cx="2384425" cy="5068570"/>
          </a:xfrm>
        </p:spPr>
        <p:txBody>
          <a:bodyPr/>
          <a:lstStyle/>
          <a:p>
            <a:r>
              <a:rPr lang="en-US" sz="1800" b="0" dirty="0">
                <a:ea typeface="+mj-lt"/>
                <a:cs typeface="+mj-lt"/>
              </a:rPr>
              <a:t>Dashboard and Average Daily Expense Summary</a:t>
            </a:r>
          </a:p>
          <a:p>
            <a:endParaRPr lang="en-US" dirty="0"/>
          </a:p>
        </p:txBody>
      </p:sp>
      <p:sp>
        <p:nvSpPr>
          <p:cNvPr id="3" name="Footer Placeholder 2">
            <a:extLst>
              <a:ext uri="{FF2B5EF4-FFF2-40B4-BE49-F238E27FC236}">
                <a16:creationId xmlns:a16="http://schemas.microsoft.com/office/drawing/2014/main" id="{0248A482-50EC-CC5E-EB6E-CC8B1D8D594A}"/>
              </a:ext>
            </a:extLst>
          </p:cNvPr>
          <p:cNvSpPr>
            <a:spLocks noGrp="1"/>
          </p:cNvSpPr>
          <p:nvPr>
            <p:ph type="ftr" sz="quarter" idx="11"/>
          </p:nvPr>
        </p:nvSpPr>
        <p:spPr>
          <a:xfrm>
            <a:off x="199277" y="6356350"/>
            <a:ext cx="2771138" cy="365125"/>
          </a:xfrm>
        </p:spPr>
        <p:txBody>
          <a:bodyPr anchor="ctr">
            <a:normAutofit/>
          </a:bodyPr>
          <a:lstStyle/>
          <a:p>
            <a:pPr rtl="0">
              <a:spcAft>
                <a:spcPts val="600"/>
              </a:spcAft>
            </a:pPr>
            <a:r>
              <a:rPr lang="en-GB" noProof="0"/>
              <a:t>Presentation title</a:t>
            </a:r>
          </a:p>
        </p:txBody>
      </p:sp>
      <p:pic>
        <p:nvPicPr>
          <p:cNvPr id="9" name="Picture 9" descr="A screenshot of a calorie counter&#10;&#10;Description automatically generated">
            <a:extLst>
              <a:ext uri="{FF2B5EF4-FFF2-40B4-BE49-F238E27FC236}">
                <a16:creationId xmlns:a16="http://schemas.microsoft.com/office/drawing/2014/main" id="{2C08192B-0F18-55DA-DA34-F1D975F2FAB4}"/>
              </a:ext>
            </a:extLst>
          </p:cNvPr>
          <p:cNvPicPr>
            <a:picLocks noGrp="1" noChangeAspect="1"/>
          </p:cNvPicPr>
          <p:nvPr>
            <p:ph sz="quarter" idx="14"/>
          </p:nvPr>
        </p:nvPicPr>
        <p:blipFill>
          <a:blip r:embed="rId2"/>
          <a:stretch/>
        </p:blipFill>
        <p:spPr>
          <a:xfrm>
            <a:off x="4153285" y="876300"/>
            <a:ext cx="2196782" cy="4749800"/>
          </a:xfrm>
          <a:noFill/>
        </p:spPr>
      </p:pic>
      <p:sp>
        <p:nvSpPr>
          <p:cNvPr id="7" name="Date Placeholder 6">
            <a:extLst>
              <a:ext uri="{FF2B5EF4-FFF2-40B4-BE49-F238E27FC236}">
                <a16:creationId xmlns:a16="http://schemas.microsoft.com/office/drawing/2014/main" id="{E5AA004D-22C1-BFC2-528F-B29DDD8506F0}"/>
              </a:ext>
            </a:extLst>
          </p:cNvPr>
          <p:cNvSpPr>
            <a:spLocks noGrp="1"/>
          </p:cNvSpPr>
          <p:nvPr>
            <p:ph type="dt" sz="half" idx="10"/>
          </p:nvPr>
        </p:nvSpPr>
        <p:spPr>
          <a:xfrm>
            <a:off x="7013448" y="6355080"/>
            <a:ext cx="4352544" cy="365125"/>
          </a:xfrm>
        </p:spPr>
        <p:txBody>
          <a:bodyPr anchor="ctr">
            <a:normAutofit/>
          </a:bodyPr>
          <a:lstStyle/>
          <a:p>
            <a:pPr rtl="0">
              <a:spcAft>
                <a:spcPts val="600"/>
              </a:spcAft>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C4D5DDB3-5439-8349-E158-8D0D021FC2CA}"/>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244D815C-8BF3-4ECF-A945-A2A7C2983AF9}" type="slidenum">
              <a:rPr kumimoji="0" lang="en-GB" b="0" i="0" u="none" strike="noStrike" kern="1200" cap="none" spc="0" normalizeH="0" baseline="0" noProof="0" smtClean="0">
                <a:ln>
                  <a:noFill/>
                </a:ln>
                <a:solidFill>
                  <a:prstClr val="black"/>
                </a:solidFill>
                <a:effectLst/>
                <a:uLnTx/>
                <a:uFillTx/>
              </a:rPr>
              <a:pPr marL="0" marR="0" lvl="0" indent="0" defTabSz="914400" rtl="0" eaLnBrk="1" fontAlgn="auto" latinLnBrk="0" hangingPunct="1">
                <a:spcBef>
                  <a:spcPts val="0"/>
                </a:spcBef>
                <a:spcAft>
                  <a:spcPts val="600"/>
                </a:spcAft>
                <a:buClrTx/>
                <a:buSzTx/>
                <a:buFontTx/>
                <a:buNone/>
                <a:tabLst/>
                <a:defRPr/>
              </a:pPr>
              <a:t>27</a:t>
            </a:fld>
            <a:endParaRPr kumimoji="0" lang="en-GB" b="0" i="0" u="none" strike="noStrike" kern="1200" cap="none" spc="0" normalizeH="0" baseline="0" noProof="0">
              <a:ln>
                <a:noFill/>
              </a:ln>
              <a:solidFill>
                <a:prstClr val="black"/>
              </a:solidFill>
              <a:effectLst/>
              <a:uLnTx/>
              <a:uFillTx/>
            </a:endParaRPr>
          </a:p>
        </p:txBody>
      </p:sp>
      <p:pic>
        <p:nvPicPr>
          <p:cNvPr id="10" name="Picture 10">
            <a:extLst>
              <a:ext uri="{FF2B5EF4-FFF2-40B4-BE49-F238E27FC236}">
                <a16:creationId xmlns:a16="http://schemas.microsoft.com/office/drawing/2014/main" id="{D726363D-DAA6-7EB4-BEC5-02FEE2AA3C04}"/>
              </a:ext>
            </a:extLst>
          </p:cNvPr>
          <p:cNvPicPr>
            <a:picLocks noChangeAspect="1"/>
          </p:cNvPicPr>
          <p:nvPr/>
        </p:nvPicPr>
        <p:blipFill>
          <a:blip r:embed="rId3"/>
          <a:stretch>
            <a:fillRect/>
          </a:stretch>
        </p:blipFill>
        <p:spPr>
          <a:xfrm>
            <a:off x="6914235" y="874939"/>
            <a:ext cx="2187139" cy="4699907"/>
          </a:xfrm>
          <a:prstGeom prst="rect">
            <a:avLst/>
          </a:prstGeom>
        </p:spPr>
      </p:pic>
    </p:spTree>
    <p:extLst>
      <p:ext uri="{BB962C8B-B14F-4D97-AF65-F5344CB8AC3E}">
        <p14:creationId xmlns:p14="http://schemas.microsoft.com/office/powerpoint/2010/main" val="408689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69A6-2206-74EA-C6D2-652745751C94}"/>
              </a:ext>
            </a:extLst>
          </p:cNvPr>
          <p:cNvSpPr>
            <a:spLocks noGrp="1"/>
          </p:cNvSpPr>
          <p:nvPr>
            <p:ph type="title"/>
          </p:nvPr>
        </p:nvSpPr>
        <p:spPr/>
        <p:txBody>
          <a:bodyPr>
            <a:normAutofit fontScale="90000"/>
          </a:bodyPr>
          <a:lstStyle/>
          <a:p>
            <a:r>
              <a:rPr lang="en-US" dirty="0"/>
              <a:t>Daily Food Log and Food Logging</a:t>
            </a:r>
          </a:p>
        </p:txBody>
      </p:sp>
      <p:sp>
        <p:nvSpPr>
          <p:cNvPr id="3" name="Footer Placeholder 2">
            <a:extLst>
              <a:ext uri="{FF2B5EF4-FFF2-40B4-BE49-F238E27FC236}">
                <a16:creationId xmlns:a16="http://schemas.microsoft.com/office/drawing/2014/main" id="{6D0F87F5-8796-BE53-9912-BE24ACCC454F}"/>
              </a:ext>
            </a:extLst>
          </p:cNvPr>
          <p:cNvSpPr>
            <a:spLocks noGrp="1"/>
          </p:cNvSpPr>
          <p:nvPr>
            <p:ph type="ftr" sz="quarter" idx="11"/>
          </p:nvPr>
        </p:nvSpPr>
        <p:spPr/>
        <p:txBody>
          <a:bodyPr/>
          <a:lstStyle/>
          <a:p>
            <a:pPr rtl="0">
              <a:defRPr/>
            </a:pPr>
            <a:r>
              <a:rPr lang="en-GB" noProof="0"/>
              <a:t>Presentation title</a:t>
            </a:r>
          </a:p>
        </p:txBody>
      </p:sp>
      <p:pic>
        <p:nvPicPr>
          <p:cNvPr id="7" name="Picture 7" descr="A menu of a fast food meal&#10;&#10;Description automatically generated">
            <a:extLst>
              <a:ext uri="{FF2B5EF4-FFF2-40B4-BE49-F238E27FC236}">
                <a16:creationId xmlns:a16="http://schemas.microsoft.com/office/drawing/2014/main" id="{ED2E4407-1EE7-BAD2-31EA-6BB34CFBA68A}"/>
              </a:ext>
            </a:extLst>
          </p:cNvPr>
          <p:cNvPicPr>
            <a:picLocks noGrp="1" noChangeAspect="1"/>
          </p:cNvPicPr>
          <p:nvPr>
            <p:ph sz="quarter" idx="14"/>
          </p:nvPr>
        </p:nvPicPr>
        <p:blipFill>
          <a:blip r:embed="rId2"/>
          <a:stretch>
            <a:fillRect/>
          </a:stretch>
        </p:blipFill>
        <p:spPr>
          <a:xfrm>
            <a:off x="3752859" y="876300"/>
            <a:ext cx="2194813" cy="4749800"/>
          </a:xfrm>
        </p:spPr>
      </p:pic>
      <p:sp>
        <p:nvSpPr>
          <p:cNvPr id="5" name="Date Placeholder 4">
            <a:extLst>
              <a:ext uri="{FF2B5EF4-FFF2-40B4-BE49-F238E27FC236}">
                <a16:creationId xmlns:a16="http://schemas.microsoft.com/office/drawing/2014/main" id="{4AF0CEDA-D70C-5493-109B-324FC1D36122}"/>
              </a:ext>
            </a:extLst>
          </p:cNvPr>
          <p:cNvSpPr>
            <a:spLocks noGrp="1"/>
          </p:cNvSpPr>
          <p:nvPr>
            <p:ph type="dt" sz="half" idx="10"/>
          </p:nvPr>
        </p:nvSpPr>
        <p:spPr/>
        <p:txBody>
          <a:body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A50A95F2-0BC7-E04D-2060-7BA46F969F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8" name="Picture 8" descr="A screenshot of a food information&#10;&#10;Description automatically generated">
            <a:extLst>
              <a:ext uri="{FF2B5EF4-FFF2-40B4-BE49-F238E27FC236}">
                <a16:creationId xmlns:a16="http://schemas.microsoft.com/office/drawing/2014/main" id="{506979C9-18F6-9EAF-C6B5-1F2B270F5FC7}"/>
              </a:ext>
            </a:extLst>
          </p:cNvPr>
          <p:cNvPicPr>
            <a:picLocks noChangeAspect="1"/>
          </p:cNvPicPr>
          <p:nvPr/>
        </p:nvPicPr>
        <p:blipFill>
          <a:blip r:embed="rId3"/>
          <a:stretch>
            <a:fillRect/>
          </a:stretch>
        </p:blipFill>
        <p:spPr>
          <a:xfrm>
            <a:off x="9479182" y="874939"/>
            <a:ext cx="2193942" cy="4761139"/>
          </a:xfrm>
          <a:prstGeom prst="rect">
            <a:avLst/>
          </a:prstGeom>
        </p:spPr>
      </p:pic>
      <p:pic>
        <p:nvPicPr>
          <p:cNvPr id="9" name="Picture 9" descr="A screenshot of a menu&#10;&#10;Description automatically generated">
            <a:extLst>
              <a:ext uri="{FF2B5EF4-FFF2-40B4-BE49-F238E27FC236}">
                <a16:creationId xmlns:a16="http://schemas.microsoft.com/office/drawing/2014/main" id="{C9636F2F-6260-BE3D-8579-413CDE510311}"/>
              </a:ext>
            </a:extLst>
          </p:cNvPr>
          <p:cNvPicPr>
            <a:picLocks noChangeAspect="1"/>
          </p:cNvPicPr>
          <p:nvPr/>
        </p:nvPicPr>
        <p:blipFill>
          <a:blip r:embed="rId4"/>
          <a:stretch>
            <a:fillRect/>
          </a:stretch>
        </p:blipFill>
        <p:spPr>
          <a:xfrm>
            <a:off x="6574056" y="868135"/>
            <a:ext cx="2200746" cy="4761139"/>
          </a:xfrm>
          <a:prstGeom prst="rect">
            <a:avLst/>
          </a:prstGeom>
        </p:spPr>
      </p:pic>
    </p:spTree>
    <p:extLst>
      <p:ext uri="{BB962C8B-B14F-4D97-AF65-F5344CB8AC3E}">
        <p14:creationId xmlns:p14="http://schemas.microsoft.com/office/powerpoint/2010/main" val="3541285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8</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2552183698"/>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Build Barcode scanner</a:t>
                      </a:r>
                      <a:endParaRPr lang="en-US" sz="1600" b="0" i="0" u="none" strike="noStrike" cap="none" normalizeH="0" baseline="0" noProof="0" dirty="0">
                        <a:ln>
                          <a:noFill/>
                        </a:ln>
                        <a:solidFill>
                          <a:srgbClr val="000000"/>
                        </a:solidFill>
                        <a:effectLst/>
                        <a:latin typeface="Arial"/>
                      </a:endParaRP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Build average expense summary dashboard</a:t>
                      </a: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Provided Backend endpoint unit testing</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438935171"/>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rtl="0" eaLnBrk="1" fontAlgn="base" latinLnBrk="0" hangingPunct="1">
                        <a:lnSpc>
                          <a:spcPct val="100000"/>
                        </a:lnSpc>
                        <a:spcBef>
                          <a:spcPct val="0"/>
                        </a:spcBef>
                        <a:spcAft>
                          <a:spcPct val="15000"/>
                        </a:spcAft>
                        <a:buClr>
                          <a:schemeClr val="accent2"/>
                        </a:buClr>
                        <a:buSzTx/>
                        <a:buFont typeface="Calibri" panose="05000000000000000000" pitchFamily="2" charset="2"/>
                        <a:buChar char="-"/>
                      </a:pPr>
                      <a:endParaRPr kumimoji="0" lang="en-US" sz="1600" b="0" i="0" u="none" strike="noStrike" cap="none" normalizeH="0" baseline="0" dirty="0">
                        <a:ln>
                          <a:noFill/>
                        </a:ln>
                        <a:solidFill>
                          <a:schemeClr val="tx1"/>
                        </a:solidFill>
                        <a:effectLst/>
                        <a:latin typeface="Arial"/>
                        <a:cs typeface="Arial"/>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367158817"/>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Plan on User Acceptance Testing</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Continue to work on Chapter 3 implementation</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D9C56F42-BB52-83EE-697A-7B4F323A6BD1}"/>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F3881164-8469-0978-46FD-5B7E972A7715}"/>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9" name="Picture 2" descr="A green sign with white text&#10;&#10;Description automatically generated">
            <a:extLst>
              <a:ext uri="{FF2B5EF4-FFF2-40B4-BE49-F238E27FC236}">
                <a16:creationId xmlns:a16="http://schemas.microsoft.com/office/drawing/2014/main" id="{767F8C83-AA4D-9A06-228A-39591AFDC39C}"/>
              </a:ext>
            </a:extLst>
          </p:cNvPr>
          <p:cNvPicPr>
            <a:picLocks noChangeAspect="1"/>
          </p:cNvPicPr>
          <p:nvPr/>
        </p:nvPicPr>
        <p:blipFill>
          <a:blip r:embed="rId2"/>
          <a:stretch>
            <a:fillRect/>
          </a:stretch>
        </p:blipFill>
        <p:spPr>
          <a:xfrm>
            <a:off x="2859275" y="6099365"/>
            <a:ext cx="1701262" cy="611215"/>
          </a:xfrm>
          <a:prstGeom prst="rect">
            <a:avLst/>
          </a:prstGeom>
        </p:spPr>
      </p:pic>
      <p:sp>
        <p:nvSpPr>
          <p:cNvPr id="19" name="Rectangle 18">
            <a:extLst>
              <a:ext uri="{FF2B5EF4-FFF2-40B4-BE49-F238E27FC236}">
                <a16:creationId xmlns:a16="http://schemas.microsoft.com/office/drawing/2014/main" id="{95EB7BAD-0B58-C8E3-544A-933D1C766AA5}"/>
              </a:ext>
            </a:extLst>
          </p:cNvPr>
          <p:cNvSpPr/>
          <p:nvPr/>
        </p:nvSpPr>
        <p:spPr>
          <a:xfrm>
            <a:off x="2860539" y="4184394"/>
            <a:ext cx="1640910" cy="576197"/>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 progress / first draft</a:t>
            </a:r>
          </a:p>
        </p:txBody>
      </p:sp>
      <p:sp>
        <p:nvSpPr>
          <p:cNvPr id="23" name="Rectangle 22">
            <a:extLst>
              <a:ext uri="{FF2B5EF4-FFF2-40B4-BE49-F238E27FC236}">
                <a16:creationId xmlns:a16="http://schemas.microsoft.com/office/drawing/2014/main" id="{783D4423-BFBB-3521-3777-B89502F1D205}"/>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25" name="Rectangle 24">
            <a:extLst>
              <a:ext uri="{FF2B5EF4-FFF2-40B4-BE49-F238E27FC236}">
                <a16:creationId xmlns:a16="http://schemas.microsoft.com/office/drawing/2014/main" id="{49D0182A-B89C-781D-AF3F-E5351C618E7D}"/>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6" name="Rectangle 25">
            <a:extLst>
              <a:ext uri="{FF2B5EF4-FFF2-40B4-BE49-F238E27FC236}">
                <a16:creationId xmlns:a16="http://schemas.microsoft.com/office/drawing/2014/main" id="{F6EEE44A-B371-E7C0-26F2-30D5B2ED0421}"/>
              </a:ext>
            </a:extLst>
          </p:cNvPr>
          <p:cNvSpPr/>
          <p:nvPr/>
        </p:nvSpPr>
        <p:spPr>
          <a:xfrm>
            <a:off x="2866336" y="480116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27" name="Picture 2" descr="A green sign with white text&#10;&#10;Description automatically generated">
            <a:extLst>
              <a:ext uri="{FF2B5EF4-FFF2-40B4-BE49-F238E27FC236}">
                <a16:creationId xmlns:a16="http://schemas.microsoft.com/office/drawing/2014/main" id="{0F23253F-5126-BBCE-B6AF-FACF594BBD69}"/>
              </a:ext>
            </a:extLst>
          </p:cNvPr>
          <p:cNvPicPr>
            <a:picLocks noChangeAspect="1"/>
          </p:cNvPicPr>
          <p:nvPr/>
        </p:nvPicPr>
        <p:blipFill>
          <a:blip r:embed="rId2"/>
          <a:stretch>
            <a:fillRect/>
          </a:stretch>
        </p:blipFill>
        <p:spPr>
          <a:xfrm>
            <a:off x="2865182" y="5420062"/>
            <a:ext cx="1701262" cy="611215"/>
          </a:xfrm>
          <a:prstGeom prst="rect">
            <a:avLst/>
          </a:prstGeom>
        </p:spPr>
      </p:pic>
    </p:spTree>
    <p:extLst>
      <p:ext uri="{BB962C8B-B14F-4D97-AF65-F5344CB8AC3E}">
        <p14:creationId xmlns:p14="http://schemas.microsoft.com/office/powerpoint/2010/main" val="39655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B377-6D85-FC78-40F7-0707A03873D6}"/>
              </a:ext>
            </a:extLst>
          </p:cNvPr>
          <p:cNvSpPr>
            <a:spLocks noGrp="1"/>
          </p:cNvSpPr>
          <p:nvPr>
            <p:ph type="title"/>
          </p:nvPr>
        </p:nvSpPr>
        <p:spPr>
          <a:xfrm>
            <a:off x="389156" y="361948"/>
            <a:ext cx="3369282" cy="3829051"/>
          </a:xfrm>
        </p:spPr>
        <p:txBody>
          <a:bodyPr>
            <a:normAutofit/>
          </a:bodyPr>
          <a:lstStyle/>
          <a:p>
            <a:r>
              <a:rPr lang="en-US"/>
              <a:t>About You</a:t>
            </a:r>
            <a:br>
              <a:rPr lang="en-US"/>
            </a:br>
            <a:br>
              <a:rPr lang="en-US"/>
            </a:br>
            <a:r>
              <a:rPr lang="en-US" sz="2000" b="0"/>
              <a:t>This information will help your supervisor to understand your background, skillset and interests</a:t>
            </a:r>
            <a:br>
              <a:rPr lang="en-US" sz="1800" b="0">
                <a:solidFill>
                  <a:srgbClr val="C00000"/>
                </a:solidFill>
              </a:rPr>
            </a:br>
            <a:br>
              <a:rPr lang="en-US" sz="1800" b="0">
                <a:solidFill>
                  <a:srgbClr val="C00000"/>
                </a:solidFill>
              </a:rPr>
            </a:br>
            <a:br>
              <a:rPr lang="en-US" sz="1800" b="0">
                <a:solidFill>
                  <a:srgbClr val="C00000"/>
                </a:solidFill>
              </a:rPr>
            </a:br>
            <a:r>
              <a:rPr lang="en-US" sz="1800" b="0"/>
              <a:t>Optional – Include a photo of yourself below</a:t>
            </a:r>
            <a:endParaRPr lang="en-GB" sz="3200" b="0"/>
          </a:p>
        </p:txBody>
      </p:sp>
      <p:sp>
        <p:nvSpPr>
          <p:cNvPr id="5" name="Picture Placeholder 4">
            <a:extLst>
              <a:ext uri="{FF2B5EF4-FFF2-40B4-BE49-F238E27FC236}">
                <a16:creationId xmlns:a16="http://schemas.microsoft.com/office/drawing/2014/main" id="{72D24FDF-9FCE-8AB9-7A0B-E763956E20CA}"/>
              </a:ext>
            </a:extLst>
          </p:cNvPr>
          <p:cNvSpPr>
            <a:spLocks noGrp="1"/>
          </p:cNvSpPr>
          <p:nvPr>
            <p:ph type="pic" sz="quarter" idx="14"/>
          </p:nvPr>
        </p:nvSpPr>
        <p:spPr>
          <a:xfrm>
            <a:off x="879097" y="4527867"/>
            <a:ext cx="2389400" cy="2009775"/>
          </a:xfrm>
        </p:spPr>
      </p:sp>
      <p:sp>
        <p:nvSpPr>
          <p:cNvPr id="7" name="Date Placeholder 6">
            <a:extLst>
              <a:ext uri="{FF2B5EF4-FFF2-40B4-BE49-F238E27FC236}">
                <a16:creationId xmlns:a16="http://schemas.microsoft.com/office/drawing/2014/main" id="{D67D7B4F-0CCD-AA59-C1C4-B6725419D60C}"/>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4FE9C8DB-E5B6-6744-7722-1F086AA036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graphicFrame>
        <p:nvGraphicFramePr>
          <p:cNvPr id="10" name="Table 4">
            <a:extLst>
              <a:ext uri="{FF2B5EF4-FFF2-40B4-BE49-F238E27FC236}">
                <a16:creationId xmlns:a16="http://schemas.microsoft.com/office/drawing/2014/main" id="{7D8753B1-97D8-06E1-0088-E7D11BD6EF75}"/>
              </a:ext>
            </a:extLst>
          </p:cNvPr>
          <p:cNvGraphicFramePr>
            <a:graphicFrameLocks noGrp="1"/>
          </p:cNvGraphicFramePr>
          <p:nvPr>
            <p:extLst>
              <p:ext uri="{D42A27DB-BD31-4B8C-83A1-F6EECF244321}">
                <p14:modId xmlns:p14="http://schemas.microsoft.com/office/powerpoint/2010/main" val="1115635486"/>
              </p:ext>
            </p:extLst>
          </p:nvPr>
        </p:nvGraphicFramePr>
        <p:xfrm>
          <a:off x="4258756" y="234455"/>
          <a:ext cx="7738172" cy="6643660"/>
        </p:xfrm>
        <a:graphic>
          <a:graphicData uri="http://schemas.openxmlformats.org/drawingml/2006/table">
            <a:tbl>
              <a:tblPr firstRow="1" bandRow="1">
                <a:tableStyleId>{5C22544A-7EE6-4342-B048-85BDC9FD1C3A}</a:tableStyleId>
              </a:tblPr>
              <a:tblGrid>
                <a:gridCol w="3869086">
                  <a:extLst>
                    <a:ext uri="{9D8B030D-6E8A-4147-A177-3AD203B41FA5}">
                      <a16:colId xmlns:a16="http://schemas.microsoft.com/office/drawing/2014/main" val="3288345055"/>
                    </a:ext>
                  </a:extLst>
                </a:gridCol>
                <a:gridCol w="3869086">
                  <a:extLst>
                    <a:ext uri="{9D8B030D-6E8A-4147-A177-3AD203B41FA5}">
                      <a16:colId xmlns:a16="http://schemas.microsoft.com/office/drawing/2014/main" val="1125773583"/>
                    </a:ext>
                  </a:extLst>
                </a:gridCol>
              </a:tblGrid>
              <a:tr h="519141">
                <a:tc>
                  <a:txBody>
                    <a:bodyPr/>
                    <a:lstStyle/>
                    <a:p>
                      <a:r>
                        <a:rPr lang="en-US" sz="1100"/>
                        <a:t>Question</a:t>
                      </a:r>
                      <a:endParaRPr lang="en-GB" sz="1100"/>
                    </a:p>
                  </a:txBody>
                  <a:tcPr marL="56226" marR="56226" marT="28113" marB="28113"/>
                </a:tc>
                <a:tc>
                  <a:txBody>
                    <a:bodyPr/>
                    <a:lstStyle/>
                    <a:p>
                      <a:r>
                        <a:rPr lang="en-US" sz="1100"/>
                        <a:t>Your Response</a:t>
                      </a:r>
                      <a:endParaRPr lang="en-GB" sz="1100"/>
                    </a:p>
                  </a:txBody>
                  <a:tcPr marL="56226" marR="56226" marT="28113" marB="28113"/>
                </a:tc>
                <a:extLst>
                  <a:ext uri="{0D108BD9-81ED-4DB2-BD59-A6C34878D82A}">
                    <a16:rowId xmlns:a16="http://schemas.microsoft.com/office/drawing/2014/main" val="2208812617"/>
                  </a:ext>
                </a:extLst>
              </a:tr>
              <a:tr h="1280077">
                <a:tc>
                  <a:txBody>
                    <a:bodyPr/>
                    <a:lstStyle/>
                    <a:p>
                      <a:r>
                        <a:rPr lang="en-US" sz="1100"/>
                        <a:t>Is there a </a:t>
                      </a:r>
                      <a:r>
                        <a:rPr lang="en-US" sz="1100" b="1"/>
                        <a:t>name</a:t>
                      </a:r>
                      <a:r>
                        <a:rPr lang="en-US" sz="1100"/>
                        <a:t> other than your first name as noted with the University that you would prefer to be used by your supervisor in your contact with them?</a:t>
                      </a:r>
                      <a:endParaRPr lang="en-GB" sz="1100"/>
                    </a:p>
                  </a:txBody>
                  <a:tcPr marL="56226" marR="56226" marT="28113" marB="28113"/>
                </a:tc>
                <a:tc>
                  <a:txBody>
                    <a:bodyPr/>
                    <a:lstStyle/>
                    <a:p>
                      <a:r>
                        <a:rPr lang="en-GB" sz="1100"/>
                        <a:t>Jake</a:t>
                      </a:r>
                    </a:p>
                  </a:txBody>
                  <a:tcPr marL="56226" marR="56226" marT="28113" marB="28113"/>
                </a:tc>
                <a:extLst>
                  <a:ext uri="{0D108BD9-81ED-4DB2-BD59-A6C34878D82A}">
                    <a16:rowId xmlns:a16="http://schemas.microsoft.com/office/drawing/2014/main" val="1119641152"/>
                  </a:ext>
                </a:extLst>
              </a:tr>
              <a:tr h="1280077">
                <a:tc>
                  <a:txBody>
                    <a:bodyPr/>
                    <a:lstStyle/>
                    <a:p>
                      <a:r>
                        <a:rPr lang="en-US" sz="1100"/>
                        <a:t>Please state your </a:t>
                      </a:r>
                      <a:r>
                        <a:rPr lang="en-US" sz="1100" b="1"/>
                        <a:t>previous degree </a:t>
                      </a:r>
                      <a:r>
                        <a:rPr lang="en-US" sz="1100"/>
                        <a:t>topic and any other </a:t>
                      </a:r>
                      <a:r>
                        <a:rPr lang="en-US" sz="1100" b="1"/>
                        <a:t>relevant background information </a:t>
                      </a:r>
                      <a:r>
                        <a:rPr lang="en-US" sz="1100"/>
                        <a:t>you would like your supervisor to know.</a:t>
                      </a:r>
                      <a:endParaRPr lang="en-GB" sz="1100"/>
                    </a:p>
                  </a:txBody>
                  <a:tcPr marL="56226" marR="56226" marT="28113" marB="28113"/>
                </a:tc>
                <a:tc>
                  <a:txBody>
                    <a:bodyPr/>
                    <a:lstStyle/>
                    <a:p>
                      <a:r>
                        <a:rPr lang="en-US" sz="1100"/>
                        <a:t>My previous topic is “machine production monitoring system”; it is a cooperative study project where I can propose a project with an external company and use it as my capstone project. It’s a data </a:t>
                      </a:r>
                      <a:r>
                        <a:rPr lang="en-US" sz="1100" err="1"/>
                        <a:t>visualisation</a:t>
                      </a:r>
                      <a:r>
                        <a:rPr lang="en-US" sz="1100"/>
                        <a:t> web application connected to a sensor in the factory where I was responsible for creating backend API and frontend parts. </a:t>
                      </a:r>
                    </a:p>
                    <a:p>
                      <a:endParaRPr lang="en-US" sz="1100"/>
                    </a:p>
                    <a:p>
                      <a:r>
                        <a:rPr lang="en-US" sz="1100"/>
                        <a:t>My relevant background is I was a software developer intern for six months. </a:t>
                      </a:r>
                      <a:r>
                        <a:rPr lang="en-GB" sz="1100" b="0" i="0" kern="1200">
                          <a:solidFill>
                            <a:schemeClr val="dk1"/>
                          </a:solidFill>
                          <a:effectLst/>
                          <a:latin typeface="+mn-lt"/>
                          <a:ea typeface="+mn-ea"/>
                          <a:cs typeface="+mn-cs"/>
                        </a:rPr>
                        <a:t>Before my internship, I worked as a React developer.</a:t>
                      </a:r>
                      <a:endParaRPr lang="en-US" sz="1100"/>
                    </a:p>
                  </a:txBody>
                  <a:tcPr marL="56226" marR="56226" marT="28113" marB="28113"/>
                </a:tc>
                <a:extLst>
                  <a:ext uri="{0D108BD9-81ED-4DB2-BD59-A6C34878D82A}">
                    <a16:rowId xmlns:a16="http://schemas.microsoft.com/office/drawing/2014/main" val="3644643683"/>
                  </a:ext>
                </a:extLst>
              </a:tr>
              <a:tr h="1280077">
                <a:tc>
                  <a:txBody>
                    <a:bodyPr/>
                    <a:lstStyle/>
                    <a:p>
                      <a:r>
                        <a:rPr lang="en-US" sz="1100"/>
                        <a:t>Please state what </a:t>
                      </a:r>
                      <a:r>
                        <a:rPr lang="en-US" sz="1100" b="1"/>
                        <a:t>previous programming experience</a:t>
                      </a:r>
                      <a:r>
                        <a:rPr lang="en-US" sz="1100"/>
                        <a:t> (languages, frameworks </a:t>
                      </a:r>
                      <a:r>
                        <a:rPr lang="en-US" sz="1100" err="1"/>
                        <a:t>etc</a:t>
                      </a:r>
                      <a:r>
                        <a:rPr lang="en-US" sz="1100"/>
                        <a:t>) that you have beyond the current MSc IT+ degree, if any.</a:t>
                      </a:r>
                      <a:endParaRPr lang="en-GB" sz="1100"/>
                    </a:p>
                  </a:txBody>
                  <a:tcPr marL="56226" marR="56226" marT="28113" marB="28113"/>
                </a:tc>
                <a:tc>
                  <a:txBody>
                    <a:bodyPr/>
                    <a:lstStyle/>
                    <a:p>
                      <a:r>
                        <a:rPr lang="en-GB" sz="1100"/>
                        <a:t>Python and JavaScript have been my main tools for two years. For Python, I used it for the backend (Django, Flask) and the EDA process in the Data visualisation product. For JavaScript, I’m comfortable with using React as a frontend. </a:t>
                      </a:r>
                    </a:p>
                  </a:txBody>
                  <a:tcPr marL="56226" marR="56226" marT="28113" marB="28113"/>
                </a:tc>
                <a:extLst>
                  <a:ext uri="{0D108BD9-81ED-4DB2-BD59-A6C34878D82A}">
                    <a16:rowId xmlns:a16="http://schemas.microsoft.com/office/drawing/2014/main" val="1684911707"/>
                  </a:ext>
                </a:extLst>
              </a:tr>
              <a:tr h="1664099">
                <a:tc>
                  <a:txBody>
                    <a:bodyPr/>
                    <a:lstStyle/>
                    <a:p>
                      <a:r>
                        <a:rPr lang="en-US" sz="1100"/>
                        <a:t>Please briefly note what </a:t>
                      </a:r>
                      <a:r>
                        <a:rPr lang="en-US" sz="1100" b="1"/>
                        <a:t>future career aspirations </a:t>
                      </a:r>
                      <a:r>
                        <a:rPr lang="en-US" sz="1100"/>
                        <a:t>you have (e.g. programmer, business analyst, consultant, ...), and what job role you are targeting (e.g. finance, government, technology, academia, ...) after this degree.</a:t>
                      </a:r>
                      <a:endParaRPr lang="en-GB" sz="1100"/>
                    </a:p>
                  </a:txBody>
                  <a:tcPr marL="56226" marR="56226" marT="28113" marB="28113"/>
                </a:tc>
                <a:tc>
                  <a:txBody>
                    <a:bodyPr/>
                    <a:lstStyle/>
                    <a:p>
                      <a:r>
                        <a:rPr lang="en-GB" sz="1100" b="0" i="0" kern="1200">
                          <a:solidFill>
                            <a:schemeClr val="dk1"/>
                          </a:solidFill>
                          <a:effectLst/>
                          <a:latin typeface="+mn-lt"/>
                          <a:ea typeface="+mn-ea"/>
                          <a:cs typeface="+mn-cs"/>
                        </a:rPr>
                        <a:t>I have a strong passion for technology and software development, and my long-term career aspiration is to become a software engineer or programmer. I thoroughly enjoy coding and solving complex problems through software solutions. I’m enjoy learning and trying a new things. Therefore, I’m open minded to any kind of tools, tech and industry types.</a:t>
                      </a:r>
                      <a:endParaRPr lang="en-GB" sz="1100"/>
                    </a:p>
                  </a:txBody>
                  <a:tcPr marL="56226" marR="56226" marT="28113" marB="28113"/>
                </a:tc>
                <a:extLst>
                  <a:ext uri="{0D108BD9-81ED-4DB2-BD59-A6C34878D82A}">
                    <a16:rowId xmlns:a16="http://schemas.microsoft.com/office/drawing/2014/main" val="83239230"/>
                  </a:ext>
                </a:extLst>
              </a:tr>
            </a:tbl>
          </a:graphicData>
        </a:graphic>
      </p:graphicFrame>
    </p:spTree>
    <p:extLst>
      <p:ext uri="{BB962C8B-B14F-4D97-AF65-F5344CB8AC3E}">
        <p14:creationId xmlns:p14="http://schemas.microsoft.com/office/powerpoint/2010/main" val="83055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9</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2188412531"/>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 draft of chapter 4 </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 draft of testing</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3058571601"/>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a:lnSpc>
                          <a:spcPct val="100000"/>
                        </a:lnSpc>
                        <a:spcBef>
                          <a:spcPct val="0"/>
                        </a:spcBef>
                        <a:spcAft>
                          <a:spcPct val="15000"/>
                        </a:spcAft>
                        <a:buFont typeface="Calibri"/>
                        <a:buChar char="-"/>
                      </a:pPr>
                      <a:r>
                        <a:rPr lang="en-US" sz="1600" b="0" i="0" u="none" strike="noStrike" cap="none" normalizeH="0" baseline="0" noProof="0" dirty="0">
                          <a:ln>
                            <a:noFill/>
                          </a:ln>
                          <a:solidFill>
                            <a:schemeClr val="tx1"/>
                          </a:solidFill>
                          <a:effectLst/>
                          <a:latin typeface="Arial"/>
                        </a:rPr>
                        <a:t>Demonstrate the prototype and consult on User acceptance testing</a:t>
                      </a:r>
                      <a:endParaRPr kumimoji="0" lang="en-US" dirty="0"/>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918426250"/>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Get the user evaluation</a:t>
                      </a:r>
                      <a:endParaRPr kumimoji="0"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95D730EA-D60F-404A-AB27-63538940B7E6}"/>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FE5D04C5-A552-2D68-217F-565B7E09E4E7}"/>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7" name="Picture 2" descr="A green sign with white text&#10;&#10;Description automatically generated">
            <a:extLst>
              <a:ext uri="{FF2B5EF4-FFF2-40B4-BE49-F238E27FC236}">
                <a16:creationId xmlns:a16="http://schemas.microsoft.com/office/drawing/2014/main" id="{E219D2E7-CA1A-3F92-67C3-B8148379F16B}"/>
              </a:ext>
            </a:extLst>
          </p:cNvPr>
          <p:cNvPicPr>
            <a:picLocks noChangeAspect="1"/>
          </p:cNvPicPr>
          <p:nvPr/>
        </p:nvPicPr>
        <p:blipFill>
          <a:blip r:embed="rId2"/>
          <a:stretch>
            <a:fillRect/>
          </a:stretch>
        </p:blipFill>
        <p:spPr>
          <a:xfrm>
            <a:off x="2859275" y="6099365"/>
            <a:ext cx="1701262" cy="611215"/>
          </a:xfrm>
          <a:prstGeom prst="rect">
            <a:avLst/>
          </a:prstGeom>
        </p:spPr>
      </p:pic>
      <p:sp>
        <p:nvSpPr>
          <p:cNvPr id="19" name="Rectangle 18">
            <a:extLst>
              <a:ext uri="{FF2B5EF4-FFF2-40B4-BE49-F238E27FC236}">
                <a16:creationId xmlns:a16="http://schemas.microsoft.com/office/drawing/2014/main" id="{DDF2A06B-EA88-B141-378C-716900C9C7EB}"/>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21" name="Rectangle 20">
            <a:extLst>
              <a:ext uri="{FF2B5EF4-FFF2-40B4-BE49-F238E27FC236}">
                <a16:creationId xmlns:a16="http://schemas.microsoft.com/office/drawing/2014/main" id="{A461E027-635E-FEFB-A470-919A68FB9284}"/>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3" name="Rectangle 22">
            <a:extLst>
              <a:ext uri="{FF2B5EF4-FFF2-40B4-BE49-F238E27FC236}">
                <a16:creationId xmlns:a16="http://schemas.microsoft.com/office/drawing/2014/main" id="{C3757990-827E-DC6D-C8DB-78D485F8FEE9}"/>
              </a:ext>
            </a:extLst>
          </p:cNvPr>
          <p:cNvSpPr/>
          <p:nvPr/>
        </p:nvSpPr>
        <p:spPr>
          <a:xfrm>
            <a:off x="2866336" y="480116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25" name="Picture 2" descr="A green sign with white text&#10;&#10;Description automatically generated">
            <a:extLst>
              <a:ext uri="{FF2B5EF4-FFF2-40B4-BE49-F238E27FC236}">
                <a16:creationId xmlns:a16="http://schemas.microsoft.com/office/drawing/2014/main" id="{07A71CA5-5046-CC9A-CB37-B46EC381D969}"/>
              </a:ext>
            </a:extLst>
          </p:cNvPr>
          <p:cNvPicPr>
            <a:picLocks noChangeAspect="1"/>
          </p:cNvPicPr>
          <p:nvPr/>
        </p:nvPicPr>
        <p:blipFill>
          <a:blip r:embed="rId2"/>
          <a:stretch>
            <a:fillRect/>
          </a:stretch>
        </p:blipFill>
        <p:spPr>
          <a:xfrm>
            <a:off x="2865182" y="5420062"/>
            <a:ext cx="1701262" cy="611215"/>
          </a:xfrm>
          <a:prstGeom prst="rect">
            <a:avLst/>
          </a:prstGeom>
        </p:spPr>
      </p:pic>
      <p:sp>
        <p:nvSpPr>
          <p:cNvPr id="26" name="Rectangle 25">
            <a:extLst>
              <a:ext uri="{FF2B5EF4-FFF2-40B4-BE49-F238E27FC236}">
                <a16:creationId xmlns:a16="http://schemas.microsoft.com/office/drawing/2014/main" id="{C1ACAD69-2E08-878F-17CE-0F5DD2A5F8E7}"/>
              </a:ext>
            </a:extLst>
          </p:cNvPr>
          <p:cNvSpPr/>
          <p:nvPr/>
        </p:nvSpPr>
        <p:spPr>
          <a:xfrm>
            <a:off x="2860429" y="4163212"/>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Tree>
    <p:extLst>
      <p:ext uri="{BB962C8B-B14F-4D97-AF65-F5344CB8AC3E}">
        <p14:creationId xmlns:p14="http://schemas.microsoft.com/office/powerpoint/2010/main" val="371894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52A4-0061-EAC4-A49C-D0FF5598595F}"/>
              </a:ext>
            </a:extLst>
          </p:cNvPr>
          <p:cNvSpPr>
            <a:spLocks noGrp="1"/>
          </p:cNvSpPr>
          <p:nvPr>
            <p:ph type="title"/>
          </p:nvPr>
        </p:nvSpPr>
        <p:spPr/>
        <p:txBody>
          <a:bodyPr>
            <a:normAutofit/>
          </a:bodyPr>
          <a:lstStyle/>
          <a:p>
            <a:r>
              <a:rPr lang="en-US"/>
              <a:t>Week 10/11 Status Update</a:t>
            </a:r>
            <a:br>
              <a:rPr lang="en-US"/>
            </a:br>
            <a:br>
              <a:rPr lang="en-US"/>
            </a:br>
            <a:br>
              <a:rPr lang="en-US"/>
            </a:br>
            <a:endParaRPr lang="en-GB"/>
          </a:p>
        </p:txBody>
      </p:sp>
      <p:sp>
        <p:nvSpPr>
          <p:cNvPr id="3" name="Footer Placeholder 2">
            <a:extLst>
              <a:ext uri="{FF2B5EF4-FFF2-40B4-BE49-F238E27FC236}">
                <a16:creationId xmlns:a16="http://schemas.microsoft.com/office/drawing/2014/main" id="{D5567BB1-9417-3E77-09C5-69D71BD709DB}"/>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F35F8B47-426A-5128-67FB-35592C5A5CED}"/>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53446391-B126-D820-FA56-D595117E92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 name="Text Placeholder 4">
            <a:extLst>
              <a:ext uri="{FF2B5EF4-FFF2-40B4-BE49-F238E27FC236}">
                <a16:creationId xmlns:a16="http://schemas.microsoft.com/office/drawing/2014/main" id="{F891BA19-79C5-4E6A-DC1E-E81F9BF63C2A}"/>
              </a:ext>
            </a:extLst>
          </p:cNvPr>
          <p:cNvSpPr>
            <a:spLocks noGrp="1"/>
          </p:cNvSpPr>
          <p:nvPr>
            <p:ph type="body" sz="quarter" idx="15"/>
          </p:nvPr>
        </p:nvSpPr>
        <p:spPr>
          <a:xfrm>
            <a:off x="4580566" y="214867"/>
            <a:ext cx="6882772" cy="5922966"/>
          </a:xfrm>
        </p:spPr>
        <p:txBody>
          <a:bodyPr vert="horz" lIns="91440" tIns="45720" rIns="91440" bIns="45720" rtlCol="0" anchor="t">
            <a:normAutofit/>
          </a:bodyPr>
          <a:lstStyle/>
          <a:p>
            <a:pPr>
              <a:buNone/>
            </a:pPr>
            <a:r>
              <a:rPr lang="en-US" dirty="0">
                <a:ea typeface="+mn-lt"/>
                <a:cs typeface="+mn-lt"/>
              </a:rPr>
              <a:t>The only task besides writing the dissertation and video demonstration is getting the user requirement. However, designing an appropriate questionnaire using a Likert method took a whole week. Moreover, week ten is between travelling back and departure from the accommodation. Therefore, the user evaluation may finish around the start of week 11. </a:t>
            </a:r>
            <a:endParaRPr lang="en-US"/>
          </a:p>
          <a:p>
            <a:pPr>
              <a:buNone/>
            </a:pPr>
            <a:endParaRPr lang="en-US"/>
          </a:p>
          <a:p>
            <a:pPr marL="0" indent="0">
              <a:buNone/>
            </a:pPr>
            <a:r>
              <a:rPr lang="en-US" dirty="0">
                <a:ea typeface="+mn-lt"/>
                <a:cs typeface="+mn-lt"/>
              </a:rPr>
              <a:t>In summary, If the user evaluation is collected, the progress is on track, and I can focus on the written dissertation and making the video.</a:t>
            </a:r>
            <a:endParaRPr lang="en-US" dirty="0"/>
          </a:p>
        </p:txBody>
      </p:sp>
    </p:spTree>
    <p:extLst>
      <p:ext uri="{BB962C8B-B14F-4D97-AF65-F5344CB8AC3E}">
        <p14:creationId xmlns:p14="http://schemas.microsoft.com/office/powerpoint/2010/main" val="2098201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10</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2727607336"/>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5 of user evaluations are collected</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 draft of user evaluation methodology</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Fixed unseen bugs from evaluation</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endParaRPr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None/>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1776710941"/>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Writing user evaluation part</a:t>
                      </a:r>
                      <a:endParaRPr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a:ln>
                            <a:noFill/>
                          </a:ln>
                          <a:solidFill>
                            <a:schemeClr val="tx1"/>
                          </a:solidFill>
                          <a:effectLst/>
                          <a:latin typeface="Arial"/>
                          <a:cs typeface="Arial"/>
                        </a:rPr>
                        <a:t>Making video script</a:t>
                      </a:r>
                      <a:endParaRPr lang="en-US" sz="1600" b="0" i="0" u="none" strike="noStrike" cap="none" normalizeH="0" baseline="0" dirty="0">
                        <a:ln>
                          <a:noFill/>
                        </a:ln>
                        <a:solidFill>
                          <a:schemeClr val="tx1"/>
                        </a:solidFill>
                        <a:effectLst/>
                        <a:latin typeface="Arial"/>
                        <a:cs typeface="Arial"/>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9E4ABAB9-962F-9F14-AB2D-D88303C83142}"/>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D60BA424-AECF-2F06-A53C-2D9808A735EE}"/>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7" name="Picture 2" descr="A green sign with white text&#10;&#10;Description automatically generated">
            <a:extLst>
              <a:ext uri="{FF2B5EF4-FFF2-40B4-BE49-F238E27FC236}">
                <a16:creationId xmlns:a16="http://schemas.microsoft.com/office/drawing/2014/main" id="{E788D4FD-649E-D693-4D0D-16295EF14FB1}"/>
              </a:ext>
            </a:extLst>
          </p:cNvPr>
          <p:cNvPicPr>
            <a:picLocks noChangeAspect="1"/>
          </p:cNvPicPr>
          <p:nvPr/>
        </p:nvPicPr>
        <p:blipFill>
          <a:blip r:embed="rId2"/>
          <a:stretch>
            <a:fillRect/>
          </a:stretch>
        </p:blipFill>
        <p:spPr>
          <a:xfrm>
            <a:off x="2859275" y="6099365"/>
            <a:ext cx="1701262" cy="611215"/>
          </a:xfrm>
          <a:prstGeom prst="rect">
            <a:avLst/>
          </a:prstGeom>
        </p:spPr>
      </p:pic>
      <p:sp>
        <p:nvSpPr>
          <p:cNvPr id="9" name="Rectangle 8">
            <a:extLst>
              <a:ext uri="{FF2B5EF4-FFF2-40B4-BE49-F238E27FC236}">
                <a16:creationId xmlns:a16="http://schemas.microsoft.com/office/drawing/2014/main" id="{71D1583A-E6C8-0961-CD43-DBBE0C788B87}"/>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19" name="Rectangle 18">
            <a:extLst>
              <a:ext uri="{FF2B5EF4-FFF2-40B4-BE49-F238E27FC236}">
                <a16:creationId xmlns:a16="http://schemas.microsoft.com/office/drawing/2014/main" id="{AD310181-7D1E-8499-A9D1-5AFB896AB083}"/>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1" name="Rectangle 20">
            <a:extLst>
              <a:ext uri="{FF2B5EF4-FFF2-40B4-BE49-F238E27FC236}">
                <a16:creationId xmlns:a16="http://schemas.microsoft.com/office/drawing/2014/main" id="{88C18738-FE4D-2E6F-5EBE-C7761A0A5A72}"/>
              </a:ext>
            </a:extLst>
          </p:cNvPr>
          <p:cNvSpPr/>
          <p:nvPr/>
        </p:nvSpPr>
        <p:spPr>
          <a:xfrm>
            <a:off x="2866336" y="480116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23" name="Picture 2" descr="A green sign with white text&#10;&#10;Description automatically generated">
            <a:extLst>
              <a:ext uri="{FF2B5EF4-FFF2-40B4-BE49-F238E27FC236}">
                <a16:creationId xmlns:a16="http://schemas.microsoft.com/office/drawing/2014/main" id="{CA070617-196F-E139-AEE6-A42B716ADF23}"/>
              </a:ext>
            </a:extLst>
          </p:cNvPr>
          <p:cNvPicPr>
            <a:picLocks noChangeAspect="1"/>
          </p:cNvPicPr>
          <p:nvPr/>
        </p:nvPicPr>
        <p:blipFill>
          <a:blip r:embed="rId2"/>
          <a:stretch>
            <a:fillRect/>
          </a:stretch>
        </p:blipFill>
        <p:spPr>
          <a:xfrm>
            <a:off x="2865182" y="5420062"/>
            <a:ext cx="1701262" cy="611215"/>
          </a:xfrm>
          <a:prstGeom prst="rect">
            <a:avLst/>
          </a:prstGeom>
        </p:spPr>
      </p:pic>
      <p:sp>
        <p:nvSpPr>
          <p:cNvPr id="38" name="Rectangle 37">
            <a:extLst>
              <a:ext uri="{FF2B5EF4-FFF2-40B4-BE49-F238E27FC236}">
                <a16:creationId xmlns:a16="http://schemas.microsoft.com/office/drawing/2014/main" id="{756E5485-5689-96D2-8A45-E1B64A31B650}"/>
              </a:ext>
            </a:extLst>
          </p:cNvPr>
          <p:cNvSpPr/>
          <p:nvPr/>
        </p:nvSpPr>
        <p:spPr>
          <a:xfrm>
            <a:off x="2860429" y="417502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Tree>
    <p:extLst>
      <p:ext uri="{BB962C8B-B14F-4D97-AF65-F5344CB8AC3E}">
        <p14:creationId xmlns:p14="http://schemas.microsoft.com/office/powerpoint/2010/main" val="185172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11</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1771914013"/>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Writing testing section</a:t>
                      </a:r>
                      <a:endParaRPr lang="en-US" sz="1600" b="0" i="0" u="none" strike="noStrike" cap="none" normalizeH="0" baseline="0" noProof="0" dirty="0">
                        <a:ln>
                          <a:noFill/>
                        </a:ln>
                        <a:solidFill>
                          <a:srgbClr val="000000"/>
                        </a:solidFill>
                        <a:effectLst/>
                        <a:latin typeface="Arial"/>
                      </a:endParaRP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5 of user evaluations are collected</a:t>
                      </a:r>
                    </a:p>
                    <a:p>
                      <a:pPr marL="188595" marR="0" lvl="0" indent="-188595" algn="l">
                        <a:lnSpc>
                          <a:spcPct val="100000"/>
                        </a:lnSpc>
                        <a:spcBef>
                          <a:spcPct val="0"/>
                        </a:spcBef>
                        <a:spcAft>
                          <a:spcPct val="15000"/>
                        </a:spcAft>
                        <a:buClr>
                          <a:srgbClr val="000000"/>
                        </a:buClr>
                        <a:buSzTx/>
                        <a:buFont typeface="Wingdings,Sans-Serif" panose="05000000000000000000" pitchFamily="2" charset="2"/>
                        <a:buChar char="Ø"/>
                      </a:pPr>
                      <a:r>
                        <a:rPr lang="en-US" sz="1600" b="0" i="0" u="none" strike="noStrike" cap="none" normalizeH="0" baseline="0" noProof="0" dirty="0">
                          <a:ln>
                            <a:noFill/>
                          </a:ln>
                          <a:solidFill>
                            <a:schemeClr val="tx1"/>
                          </a:solidFill>
                          <a:effectLst/>
                          <a:latin typeface="Arial"/>
                        </a:rPr>
                        <a:t>Making video script</a:t>
                      </a:r>
                      <a:endParaRPr kumimoji="0" lang="en-US" dirty="0"/>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extLst>
              <p:ext uri="{D42A27DB-BD31-4B8C-83A1-F6EECF244321}">
                <p14:modId xmlns:p14="http://schemas.microsoft.com/office/powerpoint/2010/main" val="4144751912"/>
              </p:ext>
            </p:extLst>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dirty="0">
                          <a:ln>
                            <a:noFill/>
                          </a:ln>
                          <a:solidFill>
                            <a:schemeClr val="tx1"/>
                          </a:solidFill>
                          <a:effectLst/>
                          <a:latin typeface="Arial"/>
                          <a:cs typeface="Arial"/>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285750" marR="0" lvl="0" indent="-285750" algn="l" rtl="0" eaLnBrk="1" fontAlgn="base" latinLnBrk="0" hangingPunct="1">
                        <a:lnSpc>
                          <a:spcPct val="100000"/>
                        </a:lnSpc>
                        <a:spcBef>
                          <a:spcPct val="0"/>
                        </a:spcBef>
                        <a:spcAft>
                          <a:spcPct val="15000"/>
                        </a:spcAft>
                        <a:buClr>
                          <a:schemeClr val="accent2"/>
                        </a:buClr>
                        <a:buSzTx/>
                        <a:buFont typeface="Calibri" panose="05000000000000000000" pitchFamily="2" charset="2"/>
                        <a:buChar char="-"/>
                      </a:pPr>
                      <a:r>
                        <a:rPr lang="en-US" sz="1600" b="0" i="0" u="none" strike="noStrike" cap="none" normalizeH="0" baseline="0" dirty="0">
                          <a:ln>
                            <a:noFill/>
                          </a:ln>
                          <a:solidFill>
                            <a:schemeClr val="tx1"/>
                          </a:solidFill>
                          <a:effectLst/>
                          <a:latin typeface="Arial"/>
                          <a:cs typeface="Arial"/>
                        </a:rPr>
                        <a:t>Evaluation and video discussion</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414173764"/>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Upcoming Activities – Next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Writing evaluation and chapter 5</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Making a revision and video</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27F0AEDE-0B25-65FE-F02A-C67F4D3D82A1}"/>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674041F2-1BB7-A51C-2C02-8B6275AC6CBF}"/>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7" name="Picture 2" descr="A green sign with white text&#10;&#10;Description automatically generated">
            <a:extLst>
              <a:ext uri="{FF2B5EF4-FFF2-40B4-BE49-F238E27FC236}">
                <a16:creationId xmlns:a16="http://schemas.microsoft.com/office/drawing/2014/main" id="{1CBDC93F-3CF1-9E8A-0F9B-2EC592429703}"/>
              </a:ext>
            </a:extLst>
          </p:cNvPr>
          <p:cNvPicPr>
            <a:picLocks noChangeAspect="1"/>
          </p:cNvPicPr>
          <p:nvPr/>
        </p:nvPicPr>
        <p:blipFill>
          <a:blip r:embed="rId2"/>
          <a:stretch>
            <a:fillRect/>
          </a:stretch>
        </p:blipFill>
        <p:spPr>
          <a:xfrm>
            <a:off x="2873652" y="6027478"/>
            <a:ext cx="1701262" cy="611215"/>
          </a:xfrm>
          <a:prstGeom prst="rect">
            <a:avLst/>
          </a:prstGeom>
        </p:spPr>
      </p:pic>
      <p:sp>
        <p:nvSpPr>
          <p:cNvPr id="9" name="Rectangle 8">
            <a:extLst>
              <a:ext uri="{FF2B5EF4-FFF2-40B4-BE49-F238E27FC236}">
                <a16:creationId xmlns:a16="http://schemas.microsoft.com/office/drawing/2014/main" id="{F908B45C-48AC-DC17-02B5-D96EC7729594}"/>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19" name="Rectangle 18">
            <a:extLst>
              <a:ext uri="{FF2B5EF4-FFF2-40B4-BE49-F238E27FC236}">
                <a16:creationId xmlns:a16="http://schemas.microsoft.com/office/drawing/2014/main" id="{A4782D3C-F396-4EE0-D38F-38CCA9DFA10B}"/>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1" name="Rectangle 20">
            <a:extLst>
              <a:ext uri="{FF2B5EF4-FFF2-40B4-BE49-F238E27FC236}">
                <a16:creationId xmlns:a16="http://schemas.microsoft.com/office/drawing/2014/main" id="{51B0E8F8-D5D0-1E7D-98C0-F3FF0CF5410D}"/>
              </a:ext>
            </a:extLst>
          </p:cNvPr>
          <p:cNvSpPr/>
          <p:nvPr/>
        </p:nvSpPr>
        <p:spPr>
          <a:xfrm>
            <a:off x="2866336" y="480116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pic>
        <p:nvPicPr>
          <p:cNvPr id="23" name="Picture 2" descr="A green sign with white text&#10;&#10;Description automatically generated">
            <a:extLst>
              <a:ext uri="{FF2B5EF4-FFF2-40B4-BE49-F238E27FC236}">
                <a16:creationId xmlns:a16="http://schemas.microsoft.com/office/drawing/2014/main" id="{7CA95293-7A98-3AFF-4E6F-890D56F30FF7}"/>
              </a:ext>
            </a:extLst>
          </p:cNvPr>
          <p:cNvPicPr>
            <a:picLocks noChangeAspect="1"/>
          </p:cNvPicPr>
          <p:nvPr/>
        </p:nvPicPr>
        <p:blipFill>
          <a:blip r:embed="rId2"/>
          <a:stretch>
            <a:fillRect/>
          </a:stretch>
        </p:blipFill>
        <p:spPr>
          <a:xfrm>
            <a:off x="2865182" y="5420062"/>
            <a:ext cx="1701262" cy="611215"/>
          </a:xfrm>
          <a:prstGeom prst="rect">
            <a:avLst/>
          </a:prstGeom>
        </p:spPr>
      </p:pic>
      <p:sp>
        <p:nvSpPr>
          <p:cNvPr id="25" name="Rectangle 24">
            <a:extLst>
              <a:ext uri="{FF2B5EF4-FFF2-40B4-BE49-F238E27FC236}">
                <a16:creationId xmlns:a16="http://schemas.microsoft.com/office/drawing/2014/main" id="{0592A00A-78D5-41F3-3BF3-0D71473C33F0}"/>
              </a:ext>
            </a:extLst>
          </p:cNvPr>
          <p:cNvSpPr/>
          <p:nvPr/>
        </p:nvSpPr>
        <p:spPr>
          <a:xfrm>
            <a:off x="2860429" y="417502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Tree>
    <p:extLst>
      <p:ext uri="{BB962C8B-B14F-4D97-AF65-F5344CB8AC3E}">
        <p14:creationId xmlns:p14="http://schemas.microsoft.com/office/powerpoint/2010/main" val="2373062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20BA4E-ACE5-DC2E-7FA0-93F32493D162}"/>
              </a:ext>
            </a:extLst>
          </p:cNvPr>
          <p:cNvSpPr>
            <a:spLocks noGrp="1"/>
          </p:cNvSpPr>
          <p:nvPr>
            <p:ph type="title"/>
          </p:nvPr>
        </p:nvSpPr>
        <p:spPr/>
        <p:txBody>
          <a:bodyPr>
            <a:noAutofit/>
          </a:bodyPr>
          <a:lstStyle/>
          <a:p>
            <a:r>
              <a:rPr lang="en-GB" sz="3600"/>
              <a:t>Week 12 - Final Week</a:t>
            </a:r>
          </a:p>
        </p:txBody>
      </p:sp>
      <p:graphicFrame>
        <p:nvGraphicFramePr>
          <p:cNvPr id="12" name="Table 11">
            <a:extLst>
              <a:ext uri="{FF2B5EF4-FFF2-40B4-BE49-F238E27FC236}">
                <a16:creationId xmlns:a16="http://schemas.microsoft.com/office/drawing/2014/main" id="{D09512FC-CBDF-323B-4694-760CE9B89A98}"/>
              </a:ext>
            </a:extLst>
          </p:cNvPr>
          <p:cNvGraphicFramePr>
            <a:graphicFrameLocks noGrp="1"/>
          </p:cNvGraphicFramePr>
          <p:nvPr/>
        </p:nvGraphicFramePr>
        <p:xfrm>
          <a:off x="187128" y="1227364"/>
          <a:ext cx="4320780" cy="5492841"/>
        </p:xfrm>
        <a:graphic>
          <a:graphicData uri="http://schemas.openxmlformats.org/drawingml/2006/table">
            <a:tbl>
              <a:tblPr firstRow="1" bandRow="1">
                <a:tableStyleId>{5C22544A-7EE6-4342-B048-85BDC9FD1C3A}</a:tableStyleId>
              </a:tblPr>
              <a:tblGrid>
                <a:gridCol w="2663024">
                  <a:extLst>
                    <a:ext uri="{9D8B030D-6E8A-4147-A177-3AD203B41FA5}">
                      <a16:colId xmlns:a16="http://schemas.microsoft.com/office/drawing/2014/main" val="225954985"/>
                    </a:ext>
                  </a:extLst>
                </a:gridCol>
                <a:gridCol w="1657756">
                  <a:extLst>
                    <a:ext uri="{9D8B030D-6E8A-4147-A177-3AD203B41FA5}">
                      <a16:colId xmlns:a16="http://schemas.microsoft.com/office/drawing/2014/main" val="3215480362"/>
                    </a:ext>
                  </a:extLst>
                </a:gridCol>
              </a:tblGrid>
              <a:tr h="359126">
                <a:tc>
                  <a:txBody>
                    <a:bodyPr/>
                    <a:lstStyle/>
                    <a:p>
                      <a:r>
                        <a:rPr lang="en-GB" sz="1800"/>
                        <a:t>Key Milestones </a:t>
                      </a:r>
                    </a:p>
                  </a:txBody>
                  <a:tcPr/>
                </a:tc>
                <a:tc>
                  <a:txBody>
                    <a:bodyPr/>
                    <a:lstStyle/>
                    <a:p>
                      <a:r>
                        <a:rPr lang="en-GB" sz="1800"/>
                        <a:t>Status  </a:t>
                      </a:r>
                    </a:p>
                  </a:txBody>
                  <a:tcPr/>
                </a:tc>
                <a:extLst>
                  <a:ext uri="{0D108BD9-81ED-4DB2-BD59-A6C34878D82A}">
                    <a16:rowId xmlns:a16="http://schemas.microsoft.com/office/drawing/2014/main" val="3885273898"/>
                  </a:ext>
                </a:extLst>
              </a:tr>
              <a:tr h="628473">
                <a:tc>
                  <a:txBody>
                    <a:bodyPr/>
                    <a:lstStyle/>
                    <a:p>
                      <a:r>
                        <a:rPr lang="en-GB" sz="1800" b="0"/>
                        <a:t>Project Topic &amp; High Level scope</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544108304"/>
                  </a:ext>
                </a:extLst>
              </a:tr>
              <a:tr h="638504">
                <a:tc>
                  <a:txBody>
                    <a:bodyPr/>
                    <a:lstStyle/>
                    <a:p>
                      <a:pPr algn="l" fontAlgn="b"/>
                      <a:r>
                        <a:rPr lang="en-GB" sz="1800" b="0" i="0" u="none" strike="noStrike">
                          <a:solidFill>
                            <a:srgbClr val="000000"/>
                          </a:solidFill>
                          <a:effectLst/>
                          <a:latin typeface="+mn-lt"/>
                        </a:rPr>
                        <a:t>Requirements / Analysis</a:t>
                      </a:r>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533436882"/>
                  </a:ext>
                </a:extLst>
              </a:tr>
              <a:tr h="628473">
                <a:tc>
                  <a:txBody>
                    <a:bodyPr/>
                    <a:lstStyle/>
                    <a:p>
                      <a:r>
                        <a:rPr lang="en-GB" sz="1800" b="0"/>
                        <a:t>Tools, Stack, Dev. Environment</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07900637"/>
                  </a:ext>
                </a:extLst>
              </a:tr>
              <a:tr h="628473">
                <a:tc>
                  <a:txBody>
                    <a:bodyPr/>
                    <a:lstStyle/>
                    <a:p>
                      <a:r>
                        <a:rPr lang="en-GB" sz="1800" b="0"/>
                        <a:t>Prototype and Design</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518495308"/>
                  </a:ext>
                </a:extLst>
              </a:tr>
              <a:tr h="628473">
                <a:tc>
                  <a:txBody>
                    <a:bodyPr/>
                    <a:lstStyle/>
                    <a:p>
                      <a:r>
                        <a:rPr lang="en-GB" sz="1800" b="0"/>
                        <a:t>Development</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3370882802"/>
                  </a:ext>
                </a:extLst>
              </a:tr>
              <a:tr h="628473">
                <a:tc>
                  <a:txBody>
                    <a:bodyPr/>
                    <a:lstStyle/>
                    <a:p>
                      <a:r>
                        <a:rPr lang="en-GB" sz="1800" b="0"/>
                        <a:t>System testing</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436497256"/>
                  </a:ext>
                </a:extLst>
              </a:tr>
              <a:tr h="646521">
                <a:tc>
                  <a:txBody>
                    <a:bodyPr/>
                    <a:lstStyle/>
                    <a:p>
                      <a:r>
                        <a:rPr lang="en-GB" sz="1800" b="0"/>
                        <a:t>User Evaluations</a:t>
                      </a:r>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4274690698"/>
                  </a:ext>
                </a:extLst>
              </a:tr>
              <a:tr h="628473">
                <a:tc>
                  <a:txBody>
                    <a:bodyPr/>
                    <a:lstStyle/>
                    <a:p>
                      <a:r>
                        <a:rPr lang="en-GB" sz="1800" b="0"/>
                        <a:t>Dissertation  &amp; Video </a:t>
                      </a:r>
                    </a:p>
                    <a:p>
                      <a:endParaRPr lang="en-GB" sz="1800" b="0"/>
                    </a:p>
                  </a:txBody>
                  <a:tcPr>
                    <a:solidFill>
                      <a:schemeClr val="bg1">
                        <a:lumMod val="85000"/>
                      </a:schemeClr>
                    </a:solidFill>
                  </a:tcPr>
                </a:tc>
                <a:tc>
                  <a:txBody>
                    <a:bodyPr/>
                    <a:lstStyle/>
                    <a:p>
                      <a:endParaRPr lang="en-GB" sz="1200">
                        <a:solidFill>
                          <a:schemeClr val="tx1"/>
                        </a:solidFill>
                      </a:endParaRPr>
                    </a:p>
                  </a:txBody>
                  <a:tcPr>
                    <a:solidFill>
                      <a:schemeClr val="bg1">
                        <a:lumMod val="95000"/>
                      </a:schemeClr>
                    </a:solidFill>
                  </a:tcPr>
                </a:tc>
                <a:extLst>
                  <a:ext uri="{0D108BD9-81ED-4DB2-BD59-A6C34878D82A}">
                    <a16:rowId xmlns:a16="http://schemas.microsoft.com/office/drawing/2014/main" val="2354606539"/>
                  </a:ext>
                </a:extLst>
              </a:tr>
            </a:tbl>
          </a:graphicData>
        </a:graphic>
      </p:graphicFrame>
      <p:graphicFrame>
        <p:nvGraphicFramePr>
          <p:cNvPr id="13" name="Table 12">
            <a:extLst>
              <a:ext uri="{FF2B5EF4-FFF2-40B4-BE49-F238E27FC236}">
                <a16:creationId xmlns:a16="http://schemas.microsoft.com/office/drawing/2014/main" id="{E4505A24-27B6-C77B-C637-339197824A31}"/>
              </a:ext>
            </a:extLst>
          </p:cNvPr>
          <p:cNvGraphicFramePr>
            <a:graphicFrameLocks noGrp="1" noChangeAspect="1"/>
          </p:cNvGraphicFramePr>
          <p:nvPr/>
        </p:nvGraphicFramePr>
        <p:xfrm>
          <a:off x="4638741" y="1509703"/>
          <a:ext cx="1790078" cy="1714500"/>
        </p:xfrm>
        <a:graphic>
          <a:graphicData uri="http://schemas.openxmlformats.org/drawingml/2006/table">
            <a:tbl>
              <a:tblPr firstRow="1" bandRow="1">
                <a:tableStyleId>{21E4AEA4-8DFA-4A89-87EB-49C32662AFE0}</a:tableStyleId>
              </a:tblPr>
              <a:tblGrid>
                <a:gridCol w="508161">
                  <a:extLst>
                    <a:ext uri="{9D8B030D-6E8A-4147-A177-3AD203B41FA5}">
                      <a16:colId xmlns:a16="http://schemas.microsoft.com/office/drawing/2014/main" val="20000"/>
                    </a:ext>
                  </a:extLst>
                </a:gridCol>
                <a:gridCol w="1281917">
                  <a:extLst>
                    <a:ext uri="{9D8B030D-6E8A-4147-A177-3AD203B41FA5}">
                      <a16:colId xmlns:a16="http://schemas.microsoft.com/office/drawing/2014/main" val="20001"/>
                    </a:ext>
                  </a:extLst>
                </a:gridCol>
              </a:tblGrid>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solidFill>
                            <a:schemeClr val="tx1"/>
                          </a:solidFill>
                          <a:latin typeface="Arial" panose="020B0604020202020204" pitchFamily="34" charset="0"/>
                          <a:cs typeface="Arial" panose="020B0604020202020204" pitchFamily="34" charset="0"/>
                        </a:rPr>
                        <a:t>Not Started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793876"/>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r>
                        <a:rPr lang="en-US" sz="1050">
                          <a:solidFill>
                            <a:schemeClr val="tx1"/>
                          </a:solidFill>
                          <a:latin typeface="Arial" panose="020B0604020202020204" pitchFamily="34" charset="0"/>
                          <a:cs typeface="Arial" panose="020B0604020202020204" pitchFamily="34" charset="0"/>
                        </a:rPr>
                        <a:t>On track</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50">
                          <a:latin typeface="Arial" panose="020B0604020202020204" pitchFamily="34" charset="0"/>
                          <a:cs typeface="Arial" panose="020B0604020202020204" pitchFamily="34" charset="0"/>
                        </a:rPr>
                        <a:t>Issues</a:t>
                      </a:r>
                    </a:p>
                  </a:txBody>
                  <a:tcPr marL="68610" marR="68610" marT="34305" marB="34305">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endParaRPr lang="en-US" sz="1050">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50">
                          <a:latin typeface="Arial" panose="020B0604020202020204" pitchFamily="34" charset="0"/>
                          <a:cs typeface="Arial" panose="020B0604020202020204" pitchFamily="34" charset="0"/>
                        </a:rPr>
                        <a:t>Major issues</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2900">
                <a:tc>
                  <a:txBody>
                    <a:bodyPr/>
                    <a:lstStyle/>
                    <a:p>
                      <a:endParaRPr lang="en-US" sz="1050">
                        <a:solidFill>
                          <a:schemeClr val="accent1">
                            <a:lumMod val="60000"/>
                            <a:lumOff val="40000"/>
                          </a:schemeClr>
                        </a:solidFill>
                        <a:latin typeface="Arial" panose="020B0604020202020204" pitchFamily="34" charset="0"/>
                        <a:cs typeface="Arial" panose="020B0604020202020204" pitchFamily="34" charset="0"/>
                      </a:endParaRPr>
                    </a:p>
                  </a:txBody>
                  <a:tcPr marL="68610" marR="68610" marT="34305" marB="34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050">
                          <a:latin typeface="Arial" panose="020B0604020202020204" pitchFamily="34" charset="0"/>
                          <a:cs typeface="Arial" panose="020B0604020202020204" pitchFamily="34" charset="0"/>
                        </a:rPr>
                        <a:t>Completed</a:t>
                      </a:r>
                    </a:p>
                  </a:txBody>
                  <a:tcPr marL="68610" marR="68610" marT="34305" marB="3430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TextBox 13">
            <a:extLst>
              <a:ext uri="{FF2B5EF4-FFF2-40B4-BE49-F238E27FC236}">
                <a16:creationId xmlns:a16="http://schemas.microsoft.com/office/drawing/2014/main" id="{B01BEFB5-E5C7-0FF3-EA03-1EA6995529B0}"/>
              </a:ext>
            </a:extLst>
          </p:cNvPr>
          <p:cNvSpPr txBox="1"/>
          <p:nvPr/>
        </p:nvSpPr>
        <p:spPr>
          <a:xfrm>
            <a:off x="4638741" y="1171149"/>
            <a:ext cx="1371600" cy="338554"/>
          </a:xfrm>
          <a:prstGeom prst="rect">
            <a:avLst/>
          </a:prstGeom>
          <a:noFill/>
        </p:spPr>
        <p:txBody>
          <a:bodyPr wrap="square">
            <a:spAutoFit/>
          </a:bodyPr>
          <a:lstStyle/>
          <a:p>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Key</a:t>
            </a:r>
            <a:endParaRPr lang="en-GB" sz="1600"/>
          </a:p>
        </p:txBody>
      </p:sp>
      <p:graphicFrame>
        <p:nvGraphicFramePr>
          <p:cNvPr id="15" name="Group 20">
            <a:extLst>
              <a:ext uri="{FF2B5EF4-FFF2-40B4-BE49-F238E27FC236}">
                <a16:creationId xmlns:a16="http://schemas.microsoft.com/office/drawing/2014/main" id="{C5FBB07D-ADB0-81AC-3F3A-13706C9157A0}"/>
              </a:ext>
            </a:extLst>
          </p:cNvPr>
          <p:cNvGraphicFramePr>
            <a:graphicFrameLocks noGrp="1"/>
          </p:cNvGraphicFramePr>
          <p:nvPr>
            <p:extLst>
              <p:ext uri="{D42A27DB-BD31-4B8C-83A1-F6EECF244321}">
                <p14:modId xmlns:p14="http://schemas.microsoft.com/office/powerpoint/2010/main" val="3816207181"/>
              </p:ext>
            </p:extLst>
          </p:nvPr>
        </p:nvGraphicFramePr>
        <p:xfrm>
          <a:off x="4714418" y="3429000"/>
          <a:ext cx="3558726" cy="1742075"/>
        </p:xfrm>
        <a:graphic>
          <a:graphicData uri="http://schemas.openxmlformats.org/drawingml/2006/table">
            <a:tbl>
              <a:tblPr/>
              <a:tblGrid>
                <a:gridCol w="3558726">
                  <a:extLst>
                    <a:ext uri="{9D8B030D-6E8A-4147-A177-3AD203B41FA5}">
                      <a16:colId xmlns:a16="http://schemas.microsoft.com/office/drawing/2014/main" val="20000"/>
                    </a:ext>
                  </a:extLst>
                </a:gridCol>
              </a:tblGrid>
              <a:tr h="33248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15000"/>
                        </a:spcAft>
                        <a:buClr>
                          <a:srgbClr val="FFFFFF"/>
                        </a:buClr>
                        <a:buSzTx/>
                        <a:buFont typeface="Wingdings" panose="05000000000000000000" pitchFamily="2" charset="2"/>
                        <a:buNone/>
                      </a:pPr>
                      <a:r>
                        <a:rPr kumimoji="0" lang="en-GB" sz="1600" b="1" i="0" u="none" strike="noStrike" cap="none" normalizeH="0" baseline="0" dirty="0">
                          <a:ln>
                            <a:noFill/>
                          </a:ln>
                          <a:solidFill>
                            <a:schemeClr val="tx1"/>
                          </a:solidFill>
                          <a:effectLst/>
                          <a:latin typeface="Arial"/>
                          <a:cs typeface="Arial"/>
                        </a:rPr>
                        <a:t>Completed Activities This week</a:t>
                      </a:r>
                      <a:r>
                        <a:rPr lang="en-GB" sz="1600" b="1" i="0" u="none" strike="noStrike" cap="none" normalizeH="0" baseline="0" dirty="0">
                          <a:ln>
                            <a:noFill/>
                          </a:ln>
                          <a:solidFill>
                            <a:schemeClr val="tx1"/>
                          </a:solidFill>
                          <a:effectLst/>
                          <a:latin typeface="Arial"/>
                          <a:cs typeface="Arial"/>
                        </a:rPr>
                        <a:t> </a:t>
                      </a:r>
                      <a:endParaRPr kumimoji="0" lang="en-GB"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09593">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595" marR="0" lvl="0" indent="-188595" algn="l"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Finished video</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Revision on dissertation</a:t>
                      </a:r>
                    </a:p>
                    <a:p>
                      <a:pPr marL="188595" marR="0" lvl="0" indent="-188595" algn="l">
                        <a:lnSpc>
                          <a:spcPct val="100000"/>
                        </a:lnSpc>
                        <a:spcBef>
                          <a:spcPct val="0"/>
                        </a:spcBef>
                        <a:spcAft>
                          <a:spcPct val="15000"/>
                        </a:spcAft>
                        <a:buClr>
                          <a:srgbClr val="17406D"/>
                        </a:buClr>
                        <a:buSzTx/>
                        <a:buFont typeface="Wingdings" panose="05000000000000000000" pitchFamily="2" charset="2"/>
                        <a:buChar char="Ø"/>
                      </a:pPr>
                      <a:r>
                        <a:rPr lang="en-US" sz="1600" b="0" i="0" u="none" strike="noStrike" cap="none" normalizeH="0" baseline="0" dirty="0">
                          <a:ln>
                            <a:noFill/>
                          </a:ln>
                          <a:solidFill>
                            <a:schemeClr val="tx1"/>
                          </a:solidFill>
                          <a:effectLst/>
                          <a:latin typeface="Arial"/>
                          <a:cs typeface="Arial"/>
                        </a:rPr>
                        <a:t>Submitted project</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28">
            <a:extLst>
              <a:ext uri="{FF2B5EF4-FFF2-40B4-BE49-F238E27FC236}">
                <a16:creationId xmlns:a16="http://schemas.microsoft.com/office/drawing/2014/main" id="{B79E84FF-3380-9569-EFE9-236BFEBA78C3}"/>
              </a:ext>
            </a:extLst>
          </p:cNvPr>
          <p:cNvGraphicFramePr>
            <a:graphicFrameLocks/>
          </p:cNvGraphicFramePr>
          <p:nvPr/>
        </p:nvGraphicFramePr>
        <p:xfrm>
          <a:off x="6216850" y="1286996"/>
          <a:ext cx="5908245" cy="2142004"/>
        </p:xfrm>
        <a:graphic>
          <a:graphicData uri="http://schemas.openxmlformats.org/drawingml/2006/table">
            <a:tbl>
              <a:tblPr/>
              <a:tblGrid>
                <a:gridCol w="5908245">
                  <a:extLst>
                    <a:ext uri="{9D8B030D-6E8A-4147-A177-3AD203B41FA5}">
                      <a16:colId xmlns:a16="http://schemas.microsoft.com/office/drawing/2014/main" val="20000"/>
                    </a:ext>
                  </a:extLst>
                </a:gridCol>
              </a:tblGrid>
              <a:tr h="326512">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Meeting Agenda (if scheduled for this week)</a:t>
                      </a: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815492">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None/>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311" marB="34311"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119">
            <a:extLst>
              <a:ext uri="{FF2B5EF4-FFF2-40B4-BE49-F238E27FC236}">
                <a16:creationId xmlns:a16="http://schemas.microsoft.com/office/drawing/2014/main" id="{AAF5D5E3-80EE-8007-819F-2D724DAD6C10}"/>
              </a:ext>
            </a:extLst>
          </p:cNvPr>
          <p:cNvGraphicFramePr>
            <a:graphicFrameLocks/>
          </p:cNvGraphicFramePr>
          <p:nvPr/>
        </p:nvGraphicFramePr>
        <p:xfrm>
          <a:off x="4714418" y="5180855"/>
          <a:ext cx="7290454" cy="1688897"/>
        </p:xfrm>
        <a:graphic>
          <a:graphicData uri="http://schemas.openxmlformats.org/drawingml/2006/table">
            <a:tbl>
              <a:tblPr/>
              <a:tblGrid>
                <a:gridCol w="7290454">
                  <a:extLst>
                    <a:ext uri="{9D8B030D-6E8A-4147-A177-3AD203B41FA5}">
                      <a16:colId xmlns:a16="http://schemas.microsoft.com/office/drawing/2014/main" val="20000"/>
                    </a:ext>
                  </a:extLst>
                </a:gridCol>
              </a:tblGrid>
              <a:tr h="300646">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Issues, Risks and Concerns</a:t>
                      </a: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376499">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34279" marB="34279"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Group 20">
            <a:extLst>
              <a:ext uri="{FF2B5EF4-FFF2-40B4-BE49-F238E27FC236}">
                <a16:creationId xmlns:a16="http://schemas.microsoft.com/office/drawing/2014/main" id="{9A918904-0669-9335-738B-9F4C45BC935A}"/>
              </a:ext>
            </a:extLst>
          </p:cNvPr>
          <p:cNvGraphicFramePr>
            <a:graphicFrameLocks noGrp="1"/>
          </p:cNvGraphicFramePr>
          <p:nvPr>
            <p:extLst>
              <p:ext uri="{D42A27DB-BD31-4B8C-83A1-F6EECF244321}">
                <p14:modId xmlns:p14="http://schemas.microsoft.com/office/powerpoint/2010/main" val="2118536621"/>
              </p:ext>
            </p:extLst>
          </p:nvPr>
        </p:nvGraphicFramePr>
        <p:xfrm>
          <a:off x="8273143" y="3428999"/>
          <a:ext cx="3851952" cy="1751855"/>
        </p:xfrm>
        <a:graphic>
          <a:graphicData uri="http://schemas.openxmlformats.org/drawingml/2006/table">
            <a:tbl>
              <a:tblPr/>
              <a:tblGrid>
                <a:gridCol w="3851952">
                  <a:extLst>
                    <a:ext uri="{9D8B030D-6E8A-4147-A177-3AD203B41FA5}">
                      <a16:colId xmlns:a16="http://schemas.microsoft.com/office/drawing/2014/main" val="20000"/>
                    </a:ext>
                  </a:extLst>
                </a:gridCol>
              </a:tblGrid>
              <a:tr h="339309">
                <a:tc>
                  <a:txBody>
                    <a:bodyPr/>
                    <a:lstStyle>
                      <a:lvl1pPr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49263" fontAlgn="base">
                        <a:spcBef>
                          <a:spcPct val="2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marL="0" marR="0" lvl="0" indent="0" algn="l" defTabSz="449263" rtl="0" eaLnBrk="1" fontAlgn="base" latinLnBrk="0" hangingPunct="1">
                        <a:lnSpc>
                          <a:spcPct val="100000"/>
                        </a:lnSpc>
                        <a:spcBef>
                          <a:spcPct val="0"/>
                        </a:spcBef>
                        <a:spcAft>
                          <a:spcPct val="15000"/>
                        </a:spcAft>
                        <a:buClr>
                          <a:srgbClr val="FFFFFF"/>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cap="none" normalizeH="0" baseline="0">
                          <a:ln>
                            <a:noFill/>
                          </a:ln>
                          <a:solidFill>
                            <a:schemeClr val="tx1"/>
                          </a:solidFill>
                          <a:effectLst/>
                          <a:latin typeface="Arial" panose="020B0604020202020204" pitchFamily="34" charset="0"/>
                          <a:cs typeface="Arial" panose="020B0604020202020204" pitchFamily="34" charset="0"/>
                        </a:rPr>
                        <a:t>Upcoming Activities Remaining</a:t>
                      </a: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412546">
                <a:tc>
                  <a:txBody>
                    <a:bodyPr/>
                    <a:lstStyle>
                      <a:lvl1pPr marL="188913" indent="-188913"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800">
                          <a:solidFill>
                            <a:schemeClr val="tx1"/>
                          </a:solidFill>
                          <a:latin typeface="Arial" panose="020B0604020202020204" pitchFamily="34" charset="0"/>
                          <a:cs typeface="Arial" panose="020B0604020202020204" pitchFamily="34" charset="0"/>
                        </a:defRPr>
                      </a:lvl1pPr>
                      <a:lvl2pPr marL="742950" indent="-28575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400">
                          <a:solidFill>
                            <a:schemeClr val="tx1"/>
                          </a:solidFill>
                          <a:latin typeface="Arial" panose="020B0604020202020204" pitchFamily="34" charset="0"/>
                          <a:cs typeface="Arial" panose="020B0604020202020204" pitchFamily="34" charset="0"/>
                        </a:defRPr>
                      </a:lvl2pPr>
                      <a:lvl3pPr marL="1150938"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4pPr>
                      <a:lvl5pPr defTabSz="449263">
                        <a:spcBef>
                          <a:spcPct val="20000"/>
                        </a:spcBef>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5pPr>
                      <a:lvl6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6pPr>
                      <a:lvl7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7pPr>
                      <a:lvl8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8pPr>
                      <a:lvl9pPr defTabSz="449263" fontAlgn="base">
                        <a:spcBef>
                          <a:spcPct val="20000"/>
                        </a:spcBef>
                        <a:spcAft>
                          <a:spcPct val="0"/>
                        </a:spcAft>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solidFill>
                            <a:schemeClr val="tx1"/>
                          </a:solidFill>
                          <a:latin typeface="Arial" panose="020B0604020202020204" pitchFamily="34" charset="0"/>
                          <a:cs typeface="Arial" panose="020B0604020202020204" pitchFamily="34" charset="0"/>
                        </a:defRPr>
                      </a:lvl9pPr>
                    </a:lstStyle>
                    <a:p>
                      <a:pPr marL="188913" marR="0" lvl="0" indent="-188913" algn="l" defTabSz="449263" rtl="0" eaLnBrk="1" fontAlgn="base" latinLnBrk="0" hangingPunct="1">
                        <a:lnSpc>
                          <a:spcPct val="100000"/>
                        </a:lnSpc>
                        <a:spcBef>
                          <a:spcPct val="0"/>
                        </a:spcBef>
                        <a:spcAft>
                          <a:spcPct val="15000"/>
                        </a:spcAft>
                        <a:buClr>
                          <a:schemeClr val="accent2"/>
                        </a:buClr>
                        <a:buSzTx/>
                        <a:buFont typeface="Wingdings" panose="05000000000000000000" pitchFamily="2" charset="2"/>
                        <a:buChar char="Ø"/>
                        <a:tabLst>
                          <a:tab pos="358775" algn="l"/>
                          <a:tab pos="1103313" algn="l"/>
                          <a:tab pos="2017713" algn="l"/>
                          <a:tab pos="2932113" algn="l"/>
                          <a:tab pos="3846513" algn="l"/>
                          <a:tab pos="4760913" algn="l"/>
                          <a:tab pos="5675313" algn="l"/>
                          <a:tab pos="6589713" algn="l"/>
                          <a:tab pos="7504113" algn="l"/>
                          <a:tab pos="8418513" algn="l"/>
                          <a:tab pos="9332913" algn="l"/>
                          <a:tab pos="10247313" algn="l"/>
                        </a:tabLst>
                        <a:defRPr/>
                      </a:pPr>
                      <a:endParaRPr kumimoji="0" 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6" marB="34296" horzOverflow="overflow">
                    <a:lnL w="9000" cap="flat" cmpd="sng" algn="ctr">
                      <a:solidFill>
                        <a:srgbClr val="7889FB"/>
                      </a:solidFill>
                      <a:prstDash val="solid"/>
                      <a:round/>
                      <a:headEnd type="none" w="med" len="med"/>
                      <a:tailEnd type="none" w="med" len="med"/>
                    </a:lnL>
                    <a:lnR w="9000" cap="flat" cmpd="sng" algn="ctr">
                      <a:solidFill>
                        <a:srgbClr val="7889FB"/>
                      </a:solidFill>
                      <a:prstDash val="solid"/>
                      <a:round/>
                      <a:headEnd type="none" w="med" len="med"/>
                      <a:tailEnd type="none" w="med" len="med"/>
                    </a:lnR>
                    <a:lnT w="9000" cap="flat" cmpd="sng" algn="ctr">
                      <a:solidFill>
                        <a:srgbClr val="7889FB"/>
                      </a:solidFill>
                      <a:prstDash val="solid"/>
                      <a:round/>
                      <a:headEnd type="none" w="med" len="med"/>
                      <a:tailEnd type="none" w="med" len="med"/>
                    </a:lnT>
                    <a:lnB w="9000" cap="flat" cmpd="sng" algn="ctr">
                      <a:solidFill>
                        <a:srgbClr val="7889F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A28B76C2-A74B-BA81-1C14-DE25EAECBB39}"/>
              </a:ext>
            </a:extLst>
          </p:cNvPr>
          <p:cNvSpPr/>
          <p:nvPr/>
        </p:nvSpPr>
        <p:spPr>
          <a:xfrm>
            <a:off x="2860540" y="163363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5" name="Rectangle 4">
            <a:extLst>
              <a:ext uri="{FF2B5EF4-FFF2-40B4-BE49-F238E27FC236}">
                <a16:creationId xmlns:a16="http://schemas.microsoft.com/office/drawing/2014/main" id="{92EC1121-4574-2671-75BC-7F94227A93A4}"/>
              </a:ext>
            </a:extLst>
          </p:cNvPr>
          <p:cNvSpPr/>
          <p:nvPr/>
        </p:nvSpPr>
        <p:spPr>
          <a:xfrm>
            <a:off x="2866998" y="2867039"/>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9" name="Rectangle 8">
            <a:extLst>
              <a:ext uri="{FF2B5EF4-FFF2-40B4-BE49-F238E27FC236}">
                <a16:creationId xmlns:a16="http://schemas.microsoft.com/office/drawing/2014/main" id="{24C71A4E-6601-B920-8665-E4D7C76C5F89}"/>
              </a:ext>
            </a:extLst>
          </p:cNvPr>
          <p:cNvSpPr/>
          <p:nvPr/>
        </p:nvSpPr>
        <p:spPr>
          <a:xfrm>
            <a:off x="2867109" y="2251114"/>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a:t>
            </a:r>
          </a:p>
        </p:txBody>
      </p:sp>
      <p:sp>
        <p:nvSpPr>
          <p:cNvPr id="19" name="Rectangle 18">
            <a:extLst>
              <a:ext uri="{FF2B5EF4-FFF2-40B4-BE49-F238E27FC236}">
                <a16:creationId xmlns:a16="http://schemas.microsoft.com/office/drawing/2014/main" id="{A0CE8D24-87B0-49B2-2FA0-CCF000178C51}"/>
              </a:ext>
            </a:extLst>
          </p:cNvPr>
          <p:cNvSpPr/>
          <p:nvPr/>
        </p:nvSpPr>
        <p:spPr>
          <a:xfrm>
            <a:off x="2860429" y="3537073"/>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3" name="Rectangle 22">
            <a:extLst>
              <a:ext uri="{FF2B5EF4-FFF2-40B4-BE49-F238E27FC236}">
                <a16:creationId xmlns:a16="http://schemas.microsoft.com/office/drawing/2014/main" id="{4376E86E-797D-FF2A-634A-911794330F4F}"/>
              </a:ext>
            </a:extLst>
          </p:cNvPr>
          <p:cNvSpPr/>
          <p:nvPr/>
        </p:nvSpPr>
        <p:spPr>
          <a:xfrm>
            <a:off x="2860429" y="4778875"/>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4" name="Rectangle 23">
            <a:extLst>
              <a:ext uri="{FF2B5EF4-FFF2-40B4-BE49-F238E27FC236}">
                <a16:creationId xmlns:a16="http://schemas.microsoft.com/office/drawing/2014/main" id="{0E813AF6-330B-EBC7-F0B9-7C71B433BE91}"/>
              </a:ext>
            </a:extLst>
          </p:cNvPr>
          <p:cNvSpPr/>
          <p:nvPr/>
        </p:nvSpPr>
        <p:spPr>
          <a:xfrm>
            <a:off x="2860428" y="4117516"/>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5" name="Rectangle 24">
            <a:extLst>
              <a:ext uri="{FF2B5EF4-FFF2-40B4-BE49-F238E27FC236}">
                <a16:creationId xmlns:a16="http://schemas.microsoft.com/office/drawing/2014/main" id="{C72341CD-1E0A-E8D7-7534-419635B4C2FD}"/>
              </a:ext>
            </a:extLst>
          </p:cNvPr>
          <p:cNvSpPr/>
          <p:nvPr/>
        </p:nvSpPr>
        <p:spPr>
          <a:xfrm>
            <a:off x="2860429" y="5454611"/>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
        <p:nvSpPr>
          <p:cNvPr id="26" name="Rectangle 25">
            <a:extLst>
              <a:ext uri="{FF2B5EF4-FFF2-40B4-BE49-F238E27FC236}">
                <a16:creationId xmlns:a16="http://schemas.microsoft.com/office/drawing/2014/main" id="{6E6422B2-3C53-7A24-4AB1-F6CF577D05D4}"/>
              </a:ext>
            </a:extLst>
          </p:cNvPr>
          <p:cNvSpPr/>
          <p:nvPr/>
        </p:nvSpPr>
        <p:spPr>
          <a:xfrm>
            <a:off x="2860428" y="6072837"/>
            <a:ext cx="1640910" cy="57619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Completed </a:t>
            </a:r>
          </a:p>
        </p:txBody>
      </p:sp>
    </p:spTree>
    <p:extLst>
      <p:ext uri="{BB962C8B-B14F-4D97-AF65-F5344CB8AC3E}">
        <p14:creationId xmlns:p14="http://schemas.microsoft.com/office/powerpoint/2010/main" val="728868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p:txBody>
          <a:bodyPr>
            <a:normAutofit/>
          </a:bodyPr>
          <a:lstStyle/>
          <a:p>
            <a:r>
              <a:rPr lang="en-US"/>
              <a:t>Project Topic Ideation</a:t>
            </a:r>
            <a:br>
              <a:rPr lang="en-US" sz="2700"/>
            </a:br>
            <a:br>
              <a:rPr lang="en-US" sz="1800"/>
            </a:br>
            <a:r>
              <a:rPr lang="en-US" sz="1800" b="0"/>
              <a:t>Based on John Hill’s Project Ideation video, try to see if you can define a project topic. </a:t>
            </a:r>
            <a:br>
              <a:rPr lang="en-US" sz="1800" b="0"/>
            </a:br>
            <a:br>
              <a:rPr lang="en-US" sz="1800" b="0"/>
            </a:br>
            <a:r>
              <a:rPr lang="en-US" sz="1800" b="0"/>
              <a:t>Your supervisor will then provide feedback on your topic ideas, and prescribe a topic if necessary, by Week 1 of the IT+ projects.</a:t>
            </a:r>
            <a:endParaRPr lang="en-GB" b="0"/>
          </a:p>
        </p:txBody>
      </p:sp>
      <p:sp>
        <p:nvSpPr>
          <p:cNvPr id="3" name="Footer Placeholder 2">
            <a:extLst>
              <a:ext uri="{FF2B5EF4-FFF2-40B4-BE49-F238E27FC236}">
                <a16:creationId xmlns:a16="http://schemas.microsoft.com/office/drawing/2014/main" id="{33EA29CF-57AF-EEEF-18B4-7287E18ADAAC}"/>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graphicFrame>
        <p:nvGraphicFramePr>
          <p:cNvPr id="9" name="Table 4">
            <a:extLst>
              <a:ext uri="{FF2B5EF4-FFF2-40B4-BE49-F238E27FC236}">
                <a16:creationId xmlns:a16="http://schemas.microsoft.com/office/drawing/2014/main" id="{7A7E9184-57CE-7898-D87A-6BDB51484CD8}"/>
              </a:ext>
            </a:extLst>
          </p:cNvPr>
          <p:cNvGraphicFramePr>
            <a:graphicFrameLocks noGrp="1"/>
          </p:cNvGraphicFramePr>
          <p:nvPr>
            <p:extLst>
              <p:ext uri="{D42A27DB-BD31-4B8C-83A1-F6EECF244321}">
                <p14:modId xmlns:p14="http://schemas.microsoft.com/office/powerpoint/2010/main" val="2380210340"/>
              </p:ext>
            </p:extLst>
          </p:nvPr>
        </p:nvGraphicFramePr>
        <p:xfrm>
          <a:off x="4224895" y="3"/>
          <a:ext cx="7434841" cy="6921902"/>
        </p:xfrm>
        <a:graphic>
          <a:graphicData uri="http://schemas.openxmlformats.org/drawingml/2006/table">
            <a:tbl>
              <a:tblPr firstRow="1" bandRow="1">
                <a:tableStyleId>{5C22544A-7EE6-4342-B048-85BDC9FD1C3A}</a:tableStyleId>
              </a:tblPr>
              <a:tblGrid>
                <a:gridCol w="3571732">
                  <a:extLst>
                    <a:ext uri="{9D8B030D-6E8A-4147-A177-3AD203B41FA5}">
                      <a16:colId xmlns:a16="http://schemas.microsoft.com/office/drawing/2014/main" val="3288345055"/>
                    </a:ext>
                  </a:extLst>
                </a:gridCol>
                <a:gridCol w="3863109">
                  <a:extLst>
                    <a:ext uri="{9D8B030D-6E8A-4147-A177-3AD203B41FA5}">
                      <a16:colId xmlns:a16="http://schemas.microsoft.com/office/drawing/2014/main" val="1125773583"/>
                    </a:ext>
                  </a:extLst>
                </a:gridCol>
              </a:tblGrid>
              <a:tr h="240922">
                <a:tc>
                  <a:txBody>
                    <a:bodyPr/>
                    <a:lstStyle/>
                    <a:p>
                      <a:r>
                        <a:rPr lang="en-US" sz="1100"/>
                        <a:t>Question</a:t>
                      </a:r>
                      <a:endParaRPr lang="en-GB" sz="1100"/>
                    </a:p>
                  </a:txBody>
                  <a:tcPr/>
                </a:tc>
                <a:tc>
                  <a:txBody>
                    <a:bodyPr/>
                    <a:lstStyle/>
                    <a:p>
                      <a:r>
                        <a:rPr lang="en-US" sz="1100"/>
                        <a:t>Your Response</a:t>
                      </a:r>
                      <a:endParaRPr lang="en-GB" sz="1100"/>
                    </a:p>
                  </a:txBody>
                  <a:tcPr/>
                </a:tc>
                <a:extLst>
                  <a:ext uri="{0D108BD9-81ED-4DB2-BD59-A6C34878D82A}">
                    <a16:rowId xmlns:a16="http://schemas.microsoft.com/office/drawing/2014/main" val="2208812617"/>
                  </a:ext>
                </a:extLst>
              </a:tr>
              <a:tr h="1006206">
                <a:tc>
                  <a:txBody>
                    <a:bodyPr/>
                    <a:lstStyle/>
                    <a:p>
                      <a:r>
                        <a:rPr lang="en-US" sz="1300" b="0" i="0" kern="1200">
                          <a:solidFill>
                            <a:schemeClr val="dk1"/>
                          </a:solidFill>
                          <a:effectLst/>
                          <a:latin typeface="+mn-lt"/>
                          <a:ea typeface="+mn-ea"/>
                          <a:cs typeface="+mn-cs"/>
                        </a:rPr>
                        <a:t>For your individual development project, is there </a:t>
                      </a:r>
                      <a:r>
                        <a:rPr lang="en-US" sz="1300" b="1" i="0" kern="1200">
                          <a:solidFill>
                            <a:schemeClr val="dk1"/>
                          </a:solidFill>
                          <a:effectLst/>
                          <a:latin typeface="+mn-lt"/>
                          <a:ea typeface="+mn-ea"/>
                          <a:cs typeface="+mn-cs"/>
                        </a:rPr>
                        <a:t>any particular platform </a:t>
                      </a:r>
                      <a:r>
                        <a:rPr lang="en-US" sz="1300" b="0" i="0" kern="1200">
                          <a:solidFill>
                            <a:schemeClr val="dk1"/>
                          </a:solidFill>
                          <a:effectLst/>
                          <a:latin typeface="+mn-lt"/>
                          <a:ea typeface="+mn-ea"/>
                          <a:cs typeface="+mn-cs"/>
                        </a:rPr>
                        <a:t>you want to gain experience developing for (e.g. Web apps, Mobile apps, Desktops apps, Services and APIs, Cloud apps/infrastructure etc.)?</a:t>
                      </a:r>
                      <a:endParaRPr lang="en-GB" sz="1300"/>
                    </a:p>
                  </a:txBody>
                  <a:tcPr/>
                </a:tc>
                <a:tc>
                  <a:txBody>
                    <a:bodyPr/>
                    <a:lstStyle/>
                    <a:p>
                      <a:r>
                        <a:rPr lang="en-GB" sz="1100"/>
                        <a:t>Mobile apps and Web apps</a:t>
                      </a:r>
                    </a:p>
                  </a:txBody>
                  <a:tcPr/>
                </a:tc>
                <a:extLst>
                  <a:ext uri="{0D108BD9-81ED-4DB2-BD59-A6C34878D82A}">
                    <a16:rowId xmlns:a16="http://schemas.microsoft.com/office/drawing/2014/main" val="1119641152"/>
                  </a:ext>
                </a:extLst>
              </a:tr>
              <a:tr h="864486">
                <a:tc>
                  <a:txBody>
                    <a:bodyPr/>
                    <a:lstStyle/>
                    <a:p>
                      <a:r>
                        <a:rPr lang="en-US" sz="1300" b="0" i="0" kern="1200">
                          <a:solidFill>
                            <a:schemeClr val="dk1"/>
                          </a:solidFill>
                          <a:effectLst/>
                          <a:latin typeface="+mn-lt"/>
                          <a:ea typeface="+mn-ea"/>
                          <a:cs typeface="+mn-cs"/>
                        </a:rPr>
                        <a:t>Is there </a:t>
                      </a:r>
                      <a:r>
                        <a:rPr lang="en-US" sz="1300" b="1" i="0" kern="1200">
                          <a:solidFill>
                            <a:schemeClr val="dk1"/>
                          </a:solidFill>
                          <a:effectLst/>
                          <a:latin typeface="+mn-lt"/>
                          <a:ea typeface="+mn-ea"/>
                          <a:cs typeface="+mn-cs"/>
                        </a:rPr>
                        <a:t>any particular technology </a:t>
                      </a:r>
                      <a:r>
                        <a:rPr lang="en-US" sz="1300" b="0" i="0" kern="1200">
                          <a:solidFill>
                            <a:schemeClr val="dk1"/>
                          </a:solidFill>
                          <a:effectLst/>
                          <a:latin typeface="+mn-lt"/>
                          <a:ea typeface="+mn-ea"/>
                          <a:cs typeface="+mn-cs"/>
                        </a:rPr>
                        <a:t>or </a:t>
                      </a:r>
                      <a:r>
                        <a:rPr lang="en-US" sz="1300" b="1" i="0" kern="1200">
                          <a:solidFill>
                            <a:schemeClr val="dk1"/>
                          </a:solidFill>
                          <a:effectLst/>
                          <a:latin typeface="+mn-lt"/>
                          <a:ea typeface="+mn-ea"/>
                          <a:cs typeface="+mn-cs"/>
                        </a:rPr>
                        <a:t>application type </a:t>
                      </a:r>
                      <a:r>
                        <a:rPr lang="en-US" sz="1300" b="0" i="0" kern="1200">
                          <a:solidFill>
                            <a:schemeClr val="dk1"/>
                          </a:solidFill>
                          <a:effectLst/>
                          <a:latin typeface="+mn-lt"/>
                          <a:ea typeface="+mn-ea"/>
                          <a:cs typeface="+mn-cs"/>
                        </a:rPr>
                        <a:t>you want to focus on (e.g. games, responsive web apps, machine learning etc.)</a:t>
                      </a:r>
                      <a:endParaRPr lang="en-GB" sz="1300"/>
                    </a:p>
                  </a:txBody>
                  <a:tcPr/>
                </a:tc>
                <a:tc>
                  <a:txBody>
                    <a:bodyPr/>
                    <a:lstStyle/>
                    <a:p>
                      <a:r>
                        <a:rPr lang="en-GB" sz="1100" b="0" i="0" kern="1200">
                          <a:solidFill>
                            <a:schemeClr val="dk1"/>
                          </a:solidFill>
                          <a:effectLst/>
                          <a:latin typeface="+mn-lt"/>
                          <a:ea typeface="+mn-ea"/>
                          <a:cs typeface="+mn-cs"/>
                        </a:rPr>
                        <a:t>Database management, API integration and Data visualisation.</a:t>
                      </a:r>
                      <a:endParaRPr lang="en-GB" sz="1100"/>
                    </a:p>
                  </a:txBody>
                  <a:tcPr/>
                </a:tc>
                <a:extLst>
                  <a:ext uri="{0D108BD9-81ED-4DB2-BD59-A6C34878D82A}">
                    <a16:rowId xmlns:a16="http://schemas.microsoft.com/office/drawing/2014/main" val="2071824931"/>
                  </a:ext>
                </a:extLst>
              </a:tr>
              <a:tr h="864486">
                <a:tc>
                  <a:txBody>
                    <a:bodyPr/>
                    <a:lstStyle/>
                    <a:p>
                      <a:r>
                        <a:rPr lang="en-US" sz="1300" b="0" i="0" kern="1200">
                          <a:solidFill>
                            <a:schemeClr val="dk1"/>
                          </a:solidFill>
                          <a:effectLst/>
                          <a:latin typeface="+mn-lt"/>
                          <a:ea typeface="+mn-ea"/>
                          <a:cs typeface="+mn-cs"/>
                        </a:rPr>
                        <a:t>Is there a </a:t>
                      </a:r>
                      <a:r>
                        <a:rPr lang="en-US" sz="1300" b="1" i="0" kern="1200">
                          <a:solidFill>
                            <a:schemeClr val="dk1"/>
                          </a:solidFill>
                          <a:effectLst/>
                          <a:latin typeface="+mn-lt"/>
                          <a:ea typeface="+mn-ea"/>
                          <a:cs typeface="+mn-cs"/>
                        </a:rPr>
                        <a:t>particular subject area </a:t>
                      </a:r>
                      <a:r>
                        <a:rPr lang="en-US" sz="1300" b="0" i="0" kern="1200">
                          <a:solidFill>
                            <a:schemeClr val="dk1"/>
                          </a:solidFill>
                          <a:effectLst/>
                          <a:latin typeface="+mn-lt"/>
                          <a:ea typeface="+mn-ea"/>
                          <a:cs typeface="+mn-cs"/>
                        </a:rPr>
                        <a:t>that you want your project to work within e.g. business, ecology, sports, travel, entertainment etc. </a:t>
                      </a:r>
                      <a:endParaRPr lang="en-GB" sz="1300"/>
                    </a:p>
                  </a:txBody>
                  <a:tcPr/>
                </a:tc>
                <a:tc>
                  <a:txBody>
                    <a:bodyPr/>
                    <a:lstStyle/>
                    <a:p>
                      <a:r>
                        <a:rPr lang="en-GB" sz="1100" b="0" i="0" kern="1200">
                          <a:solidFill>
                            <a:schemeClr val="dk1"/>
                          </a:solidFill>
                          <a:effectLst/>
                          <a:latin typeface="+mn-lt"/>
                          <a:ea typeface="+mn-ea"/>
                          <a:cs typeface="+mn-cs"/>
                        </a:rPr>
                        <a:t>According to the next question, the subject areas I want my project to work within are Health &amp; Fitness and Personal Finance. However, I’m open-minded about any project related to education.</a:t>
                      </a:r>
                      <a:endParaRPr lang="en-GB" sz="1100"/>
                    </a:p>
                  </a:txBody>
                  <a:tcPr/>
                </a:tc>
                <a:extLst>
                  <a:ext uri="{0D108BD9-81ED-4DB2-BD59-A6C34878D82A}">
                    <a16:rowId xmlns:a16="http://schemas.microsoft.com/office/drawing/2014/main" val="3644643683"/>
                  </a:ext>
                </a:extLst>
              </a:tr>
              <a:tr h="2730902">
                <a:tc>
                  <a:txBody>
                    <a:bodyPr/>
                    <a:lstStyle/>
                    <a:p>
                      <a:pPr rtl="0"/>
                      <a:r>
                        <a:rPr lang="en-US" sz="1300" b="0" i="0" kern="1200">
                          <a:solidFill>
                            <a:schemeClr val="dk1"/>
                          </a:solidFill>
                          <a:effectLst/>
                          <a:latin typeface="+mn-lt"/>
                          <a:ea typeface="+mn-ea"/>
                          <a:cs typeface="+mn-cs"/>
                        </a:rPr>
                        <a:t>Do you have a </a:t>
                      </a:r>
                      <a:r>
                        <a:rPr lang="en-US" sz="1300" b="1" i="0" kern="1200">
                          <a:solidFill>
                            <a:schemeClr val="dk1"/>
                          </a:solidFill>
                          <a:effectLst/>
                          <a:latin typeface="+mn-lt"/>
                          <a:ea typeface="+mn-ea"/>
                          <a:cs typeface="+mn-cs"/>
                        </a:rPr>
                        <a:t>project idea </a:t>
                      </a:r>
                      <a:r>
                        <a:rPr lang="en-US" sz="1300" b="0" i="0" kern="1200">
                          <a:solidFill>
                            <a:schemeClr val="dk1"/>
                          </a:solidFill>
                          <a:effectLst/>
                          <a:latin typeface="+mn-lt"/>
                          <a:ea typeface="+mn-ea"/>
                          <a:cs typeface="+mn-cs"/>
                        </a:rPr>
                        <a:t>in mind that you'd want to pursue? If so, in a few sentences describe:</a:t>
                      </a:r>
                    </a:p>
                    <a:p>
                      <a:pPr marL="342900" indent="-342900">
                        <a:buFont typeface="Arial" panose="020B0604020202020204" pitchFamily="34" charset="0"/>
                        <a:buChar char="•"/>
                      </a:pPr>
                      <a:r>
                        <a:rPr lang="en-US" sz="1300" b="1" i="0" kern="1200">
                          <a:solidFill>
                            <a:schemeClr val="dk1"/>
                          </a:solidFill>
                          <a:effectLst/>
                          <a:latin typeface="+mn-lt"/>
                          <a:ea typeface="+mn-ea"/>
                          <a:cs typeface="+mn-cs"/>
                        </a:rPr>
                        <a:t>what</a:t>
                      </a:r>
                      <a:r>
                        <a:rPr lang="en-US" sz="1300" b="0" i="0" kern="1200">
                          <a:solidFill>
                            <a:schemeClr val="dk1"/>
                          </a:solidFill>
                          <a:effectLst/>
                          <a:latin typeface="+mn-lt"/>
                          <a:ea typeface="+mn-ea"/>
                          <a:cs typeface="+mn-cs"/>
                        </a:rPr>
                        <a:t> the development project would aim to produce</a:t>
                      </a:r>
                    </a:p>
                    <a:p>
                      <a:pPr marL="342900" indent="-342900">
                        <a:buFont typeface="Arial" panose="020B0604020202020204" pitchFamily="34" charset="0"/>
                        <a:buChar char="•"/>
                      </a:pPr>
                      <a:r>
                        <a:rPr lang="en-US" sz="1300" b="1" i="0" kern="1200">
                          <a:solidFill>
                            <a:schemeClr val="dk1"/>
                          </a:solidFill>
                          <a:effectLst/>
                          <a:latin typeface="+mn-lt"/>
                          <a:ea typeface="+mn-ea"/>
                          <a:cs typeface="+mn-cs"/>
                        </a:rPr>
                        <a:t>why</a:t>
                      </a:r>
                      <a:r>
                        <a:rPr lang="en-US" sz="1300" b="0" i="0" kern="1200">
                          <a:solidFill>
                            <a:schemeClr val="dk1"/>
                          </a:solidFill>
                          <a:effectLst/>
                          <a:latin typeface="+mn-lt"/>
                          <a:ea typeface="+mn-ea"/>
                          <a:cs typeface="+mn-cs"/>
                        </a:rPr>
                        <a:t> you want to pursue this</a:t>
                      </a:r>
                    </a:p>
                    <a:p>
                      <a:pPr marL="342900" indent="-342900">
                        <a:buFont typeface="Arial" panose="020B0604020202020204" pitchFamily="34" charset="0"/>
                        <a:buChar char="•"/>
                      </a:pPr>
                      <a:r>
                        <a:rPr lang="en-US" sz="1300" b="0" i="0" kern="1200">
                          <a:solidFill>
                            <a:schemeClr val="dk1"/>
                          </a:solidFill>
                          <a:effectLst/>
                          <a:latin typeface="+mn-lt"/>
                          <a:ea typeface="+mn-ea"/>
                          <a:cs typeface="+mn-cs"/>
                        </a:rPr>
                        <a:t>your initial thoughts on the </a:t>
                      </a:r>
                      <a:r>
                        <a:rPr lang="en-US" sz="1300" b="1" i="0" kern="1200">
                          <a:solidFill>
                            <a:schemeClr val="dk1"/>
                          </a:solidFill>
                          <a:effectLst/>
                          <a:latin typeface="+mn-lt"/>
                          <a:ea typeface="+mn-ea"/>
                          <a:cs typeface="+mn-cs"/>
                        </a:rPr>
                        <a:t>high level requirements </a:t>
                      </a:r>
                      <a:r>
                        <a:rPr lang="en-US" sz="1300" b="0" i="0" kern="1200">
                          <a:solidFill>
                            <a:schemeClr val="dk1"/>
                          </a:solidFill>
                          <a:effectLst/>
                          <a:latin typeface="+mn-lt"/>
                          <a:ea typeface="+mn-ea"/>
                          <a:cs typeface="+mn-cs"/>
                        </a:rPr>
                        <a:t>that your project could potentially address</a:t>
                      </a:r>
                    </a:p>
                  </a:txBody>
                  <a:tcPr/>
                </a:tc>
                <a:tc>
                  <a:txBody>
                    <a:bodyPr/>
                    <a:lstStyle/>
                    <a:p>
                      <a:pPr marL="171450" indent="-171450">
                        <a:buFontTx/>
                        <a:buChar char="-"/>
                      </a:pPr>
                      <a:r>
                        <a:rPr lang="en-GB" sz="1100" b="0" i="0" kern="1200" dirty="0">
                          <a:solidFill>
                            <a:schemeClr val="dk1"/>
                          </a:solidFill>
                          <a:effectLst/>
                          <a:latin typeface="+mn-lt"/>
                          <a:ea typeface="+mn-ea"/>
                          <a:cs typeface="+mn-cs"/>
                        </a:rPr>
                        <a:t>I aim to develop a mobile app that integrates nutrition and financial tracking, enabling users to observe their diet and expenses simultaneously.</a:t>
                      </a:r>
                    </a:p>
                    <a:p>
                      <a:pPr marL="171450" indent="-171450">
                        <a:buFontTx/>
                        <a:buChar char="-"/>
                      </a:pPr>
                      <a:r>
                        <a:rPr lang="en-GB" sz="1100" b="0" i="0" kern="1200" dirty="0">
                          <a:solidFill>
                            <a:schemeClr val="dk1"/>
                          </a:solidFill>
                          <a:effectLst/>
                          <a:latin typeface="+mn-lt"/>
                          <a:ea typeface="+mn-ea"/>
                          <a:cs typeface="+mn-cs"/>
                        </a:rPr>
                        <a:t>I'm motivated by the lack of tools merging these important life aspects, and this project will allow me to gain experience in mobile app development, data handling</a:t>
                      </a:r>
                      <a:r>
                        <a:rPr lang="th-TH" sz="11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and </a:t>
                      </a:r>
                      <a:r>
                        <a:rPr lang="en-US" sz="1100" b="0" i="0" kern="1200" dirty="0" err="1">
                          <a:solidFill>
                            <a:schemeClr val="dk1"/>
                          </a:solidFill>
                          <a:effectLst/>
                          <a:latin typeface="+mn-lt"/>
                          <a:ea typeface="+mn-ea"/>
                          <a:cs typeface="+mn-cs"/>
                        </a:rPr>
                        <a:t>visualisation</a:t>
                      </a:r>
                      <a:r>
                        <a:rPr lang="en-GB" sz="1100" b="0" i="0" kern="1200" dirty="0">
                          <a:solidFill>
                            <a:schemeClr val="dk1"/>
                          </a:solidFill>
                          <a:effectLst/>
                          <a:latin typeface="+mn-lt"/>
                          <a:ea typeface="+mn-ea"/>
                          <a:cs typeface="+mn-cs"/>
                        </a:rPr>
                        <a:t>.</a:t>
                      </a:r>
                    </a:p>
                    <a:p>
                      <a:pPr marL="171450" indent="-171450">
                        <a:buFontTx/>
                        <a:buChar char="-"/>
                      </a:pPr>
                      <a:r>
                        <a:rPr lang="en-GB" sz="1100" b="0" i="0" kern="1200" dirty="0">
                          <a:solidFill>
                            <a:schemeClr val="dk1"/>
                          </a:solidFill>
                          <a:effectLst/>
                          <a:latin typeface="+mn-lt"/>
                          <a:ea typeface="+mn-ea"/>
                          <a:cs typeface="+mn-cs"/>
                        </a:rPr>
                        <a:t>The app would need a user-friendly interface (React Native + Redux), a robust database and server (</a:t>
                      </a:r>
                      <a:r>
                        <a:rPr lang="en-GB" sz="1100" b="0" i="0" kern="1200" dirty="0" err="1">
                          <a:solidFill>
                            <a:schemeClr val="dk1"/>
                          </a:solidFill>
                          <a:effectLst/>
                          <a:latin typeface="+mn-lt"/>
                          <a:ea typeface="+mn-ea"/>
                          <a:cs typeface="+mn-cs"/>
                        </a:rPr>
                        <a:t>Postgresql</a:t>
                      </a:r>
                      <a:r>
                        <a:rPr lang="en-GB" sz="1100" b="0" i="0" kern="1200" dirty="0">
                          <a:solidFill>
                            <a:schemeClr val="dk1"/>
                          </a:solidFill>
                          <a:effectLst/>
                          <a:latin typeface="+mn-lt"/>
                          <a:ea typeface="+mn-ea"/>
                          <a:cs typeface="+mn-cs"/>
                        </a:rPr>
                        <a:t> + </a:t>
                      </a:r>
                      <a:r>
                        <a:rPr lang="en-GB" sz="1100" b="0" i="0" kern="1200" dirty="0" err="1">
                          <a:solidFill>
                            <a:schemeClr val="dk1"/>
                          </a:solidFill>
                          <a:effectLst/>
                          <a:latin typeface="+mn-lt"/>
                          <a:ea typeface="+mn-ea"/>
                          <a:cs typeface="+mn-cs"/>
                        </a:rPr>
                        <a:t>ExpressJS</a:t>
                      </a:r>
                      <a:r>
                        <a:rPr lang="en-GB" sz="1100" b="0" i="0" kern="1200" dirty="0">
                          <a:solidFill>
                            <a:schemeClr val="dk1"/>
                          </a:solidFill>
                          <a:effectLst/>
                          <a:latin typeface="+mn-lt"/>
                          <a:ea typeface="+mn-ea"/>
                          <a:cs typeface="+mn-cs"/>
                        </a:rPr>
                        <a:t>), API integration for food data and financial tracking, data analysis and visualisation capabilities (D3.js or </a:t>
                      </a:r>
                      <a:r>
                        <a:rPr lang="en-GB" sz="1100" b="0" i="0" kern="1200" dirty="0" err="1">
                          <a:solidFill>
                            <a:schemeClr val="dk1"/>
                          </a:solidFill>
                          <a:effectLst/>
                          <a:latin typeface="+mn-lt"/>
                          <a:ea typeface="+mn-ea"/>
                          <a:cs typeface="+mn-cs"/>
                        </a:rPr>
                        <a:t>Chart.js</a:t>
                      </a:r>
                      <a:r>
                        <a:rPr lang="en-GB" sz="1100" b="0" i="0" kern="1200" dirty="0">
                          <a:solidFill>
                            <a:schemeClr val="dk1"/>
                          </a:solidFill>
                          <a:effectLst/>
                          <a:latin typeface="+mn-lt"/>
                          <a:ea typeface="+mn-ea"/>
                          <a:cs typeface="+mn-cs"/>
                        </a:rPr>
                        <a:t>), and stringent data security measures (JWT or Auth0).</a:t>
                      </a:r>
                      <a:endParaRPr lang="en-GB" sz="1100" dirty="0"/>
                    </a:p>
                  </a:txBody>
                  <a:tcPr/>
                </a:tc>
                <a:extLst>
                  <a:ext uri="{0D108BD9-81ED-4DB2-BD59-A6C34878D82A}">
                    <a16:rowId xmlns:a16="http://schemas.microsoft.com/office/drawing/2014/main" val="1684911707"/>
                  </a:ext>
                </a:extLst>
              </a:tr>
              <a:tr h="937634">
                <a:tc>
                  <a:txBody>
                    <a:bodyPr/>
                    <a:lstStyle/>
                    <a:p>
                      <a:pPr marL="0" indent="0">
                        <a:buFont typeface="Arial" panose="020B0604020202020204" pitchFamily="34" charset="0"/>
                        <a:buNone/>
                      </a:pPr>
                      <a:r>
                        <a:rPr lang="en-US" sz="1300" b="0" i="0" kern="1200">
                          <a:solidFill>
                            <a:schemeClr val="dk1"/>
                          </a:solidFill>
                          <a:effectLst/>
                          <a:latin typeface="+mn-lt"/>
                          <a:ea typeface="+mn-ea"/>
                          <a:cs typeface="+mn-cs"/>
                        </a:rPr>
                        <a:t>Would you be interested in working on a </a:t>
                      </a:r>
                      <a:r>
                        <a:rPr lang="en-US" sz="1300" b="1" i="0" kern="1200">
                          <a:solidFill>
                            <a:schemeClr val="dk1"/>
                          </a:solidFill>
                          <a:effectLst/>
                          <a:latin typeface="+mn-lt"/>
                          <a:ea typeface="+mn-ea"/>
                          <a:cs typeface="+mn-cs"/>
                        </a:rPr>
                        <a:t>development project with a pre-existing customer within the University </a:t>
                      </a:r>
                      <a:r>
                        <a:rPr lang="en-US" sz="1300" b="0" i="0" kern="1200">
                          <a:solidFill>
                            <a:schemeClr val="dk1"/>
                          </a:solidFill>
                          <a:effectLst/>
                          <a:latin typeface="+mn-lt"/>
                          <a:ea typeface="+mn-ea"/>
                          <a:cs typeface="+mn-cs"/>
                        </a:rPr>
                        <a:t>(e.g. a School needing a specific web app to be built)</a:t>
                      </a:r>
                    </a:p>
                  </a:txBody>
                  <a:tcPr/>
                </a:tc>
                <a:tc>
                  <a:txBody>
                    <a:bodyPr/>
                    <a:lstStyle/>
                    <a:p>
                      <a:r>
                        <a:rPr lang="en-US" sz="1100" dirty="0"/>
                        <a:t>No</a:t>
                      </a:r>
                      <a:endParaRPr lang="en-GB" sz="1100" dirty="0"/>
                    </a:p>
                  </a:txBody>
                  <a:tcPr/>
                </a:tc>
                <a:extLst>
                  <a:ext uri="{0D108BD9-81ED-4DB2-BD59-A6C34878D82A}">
                    <a16:rowId xmlns:a16="http://schemas.microsoft.com/office/drawing/2014/main" val="790434816"/>
                  </a:ext>
                </a:extLst>
              </a:tr>
            </a:tbl>
          </a:graphicData>
        </a:graphic>
      </p:graphicFrame>
    </p:spTree>
    <p:extLst>
      <p:ext uri="{BB962C8B-B14F-4D97-AF65-F5344CB8AC3E}">
        <p14:creationId xmlns:p14="http://schemas.microsoft.com/office/powerpoint/2010/main" val="209373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p:txBody>
          <a:bodyPr>
            <a:normAutofit/>
          </a:bodyPr>
          <a:lstStyle/>
          <a:p>
            <a:r>
              <a:rPr lang="en-US"/>
              <a:t>Project Topic Ideation</a:t>
            </a:r>
            <a:br>
              <a:rPr lang="en-US"/>
            </a:br>
            <a:br>
              <a:rPr lang="en-US"/>
            </a:br>
            <a:r>
              <a:rPr lang="en-US" sz="3200" b="0"/>
              <a:t>Feedback from Supervisor</a:t>
            </a:r>
            <a:br>
              <a:rPr lang="en-US" sz="2700"/>
            </a:br>
            <a:br>
              <a:rPr lang="en-US" sz="1800"/>
            </a:br>
            <a:endParaRPr lang="en-GB"/>
          </a:p>
        </p:txBody>
      </p:sp>
      <p:sp>
        <p:nvSpPr>
          <p:cNvPr id="3" name="Footer Placeholder 2">
            <a:extLst>
              <a:ext uri="{FF2B5EF4-FFF2-40B4-BE49-F238E27FC236}">
                <a16:creationId xmlns:a16="http://schemas.microsoft.com/office/drawing/2014/main" id="{33EA29CF-57AF-EEEF-18B4-7287E18ADAAC}"/>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 name="Text Placeholder 5">
            <a:extLst>
              <a:ext uri="{FF2B5EF4-FFF2-40B4-BE49-F238E27FC236}">
                <a16:creationId xmlns:a16="http://schemas.microsoft.com/office/drawing/2014/main" id="{33A75528-8967-3D92-324E-168BF7AD1278}"/>
              </a:ext>
            </a:extLst>
          </p:cNvPr>
          <p:cNvSpPr>
            <a:spLocks noGrp="1"/>
          </p:cNvSpPr>
          <p:nvPr>
            <p:ph type="body" sz="quarter" idx="15"/>
          </p:nvPr>
        </p:nvSpPr>
        <p:spPr>
          <a:xfrm>
            <a:off x="4911725" y="479425"/>
            <a:ext cx="6599238" cy="5874385"/>
          </a:xfrm>
        </p:spPr>
        <p:txBody>
          <a:bodyPr vert="horz" lIns="91440" tIns="45720" rIns="91440" bIns="45720" rtlCol="0" anchor="t">
            <a:normAutofit/>
          </a:bodyPr>
          <a:lstStyle/>
          <a:p>
            <a:pPr marL="0" indent="0">
              <a:buNone/>
            </a:pPr>
            <a:r>
              <a:rPr lang="en-GB"/>
              <a:t>Your project idea seems well developed, and I especially like the idea of API integration.</a:t>
            </a:r>
            <a:endParaRPr lang="en-US"/>
          </a:p>
          <a:p>
            <a:pPr marL="0" indent="0">
              <a:buNone/>
            </a:pPr>
            <a:r>
              <a:rPr lang="en-GB"/>
              <a:t>So, we have a mobile app for nutrition and finance tracking.  Front-end will be React Native and Redux; </a:t>
            </a:r>
            <a:r>
              <a:rPr lang="en-GB" err="1"/>
              <a:t>db</a:t>
            </a:r>
            <a:r>
              <a:rPr lang="en-GB"/>
              <a:t>/server will be PostgreSQL and </a:t>
            </a:r>
            <a:r>
              <a:rPr lang="en-GB" err="1"/>
              <a:t>ExpressJS</a:t>
            </a:r>
            <a:r>
              <a:rPr lang="en-GB"/>
              <a:t>; API integration; data analysis and visualisation with D3.js or Chart.js; and security with JWT or Auth0.  It will be a good idea to consider why you have selected these elements of the technology stack in comparison with alternatives - this can then be used in the dissertation.</a:t>
            </a:r>
          </a:p>
          <a:p>
            <a:pPr marL="0" indent="0">
              <a:buNone/>
            </a:pPr>
            <a:r>
              <a:rPr lang="en-GB"/>
              <a:t>It would be good to have more details of the features/use cases that you will tackle, and also it would be good to think about requirements capture from users (say focus group or survey) who might then be willing to do user acceptance/evaluation at the end.</a:t>
            </a:r>
          </a:p>
          <a:p>
            <a:pPr marL="0" indent="0">
              <a:buNone/>
            </a:pPr>
            <a:endParaRPr lang="en-GB" b="1"/>
          </a:p>
        </p:txBody>
      </p:sp>
    </p:spTree>
    <p:extLst>
      <p:ext uri="{BB962C8B-B14F-4D97-AF65-F5344CB8AC3E}">
        <p14:creationId xmlns:p14="http://schemas.microsoft.com/office/powerpoint/2010/main" val="239669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D4E425-84D7-3EE1-2CBD-D97F711716E8}"/>
              </a:ext>
            </a:extLst>
          </p:cNvPr>
          <p:cNvSpPr>
            <a:spLocks noGrp="1"/>
          </p:cNvSpPr>
          <p:nvPr>
            <p:ph type="ctrTitle"/>
          </p:nvPr>
        </p:nvSpPr>
        <p:spPr/>
        <p:txBody>
          <a:bodyPr/>
          <a:lstStyle/>
          <a:p>
            <a:r>
              <a:rPr lang="en-US"/>
              <a:t>Project Proposal</a:t>
            </a:r>
            <a:endParaRPr lang="en-GB"/>
          </a:p>
        </p:txBody>
      </p:sp>
      <p:sp>
        <p:nvSpPr>
          <p:cNvPr id="10" name="Subtitle 9">
            <a:extLst>
              <a:ext uri="{FF2B5EF4-FFF2-40B4-BE49-F238E27FC236}">
                <a16:creationId xmlns:a16="http://schemas.microsoft.com/office/drawing/2014/main" id="{76E28DFF-8B39-AEEC-9EF0-C4890196BF18}"/>
              </a:ext>
            </a:extLst>
          </p:cNvPr>
          <p:cNvSpPr>
            <a:spLocks noGrp="1"/>
          </p:cNvSpPr>
          <p:nvPr>
            <p:ph type="subTitle" idx="1"/>
          </p:nvPr>
        </p:nvSpPr>
        <p:spPr/>
        <p:txBody>
          <a:bodyPr/>
          <a:lstStyle/>
          <a:p>
            <a:r>
              <a:rPr lang="en-GB"/>
              <a:t>To be updated as the topic and scope become clearer from Week 1 onwards</a:t>
            </a:r>
          </a:p>
        </p:txBody>
      </p:sp>
      <p:sp>
        <p:nvSpPr>
          <p:cNvPr id="3" name="Footer Placeholder 2">
            <a:extLst>
              <a:ext uri="{FF2B5EF4-FFF2-40B4-BE49-F238E27FC236}">
                <a16:creationId xmlns:a16="http://schemas.microsoft.com/office/drawing/2014/main" id="{9E42562E-88D0-4647-538F-EE96652117C8}"/>
              </a:ext>
            </a:extLst>
          </p:cNvPr>
          <p:cNvSpPr>
            <a:spLocks noGrp="1"/>
          </p:cNvSpPr>
          <p:nvPr>
            <p:ph type="ftr" sz="quarter" idx="11"/>
          </p:nvPr>
        </p:nvSpPr>
        <p:spPr/>
        <p:txBody>
          <a:bodyPr/>
          <a:lstStyle/>
          <a:p>
            <a:pPr rtl="0"/>
            <a:r>
              <a:rPr lang="en-GB" noProof="0"/>
              <a:t>Presentation title</a:t>
            </a:r>
          </a:p>
        </p:txBody>
      </p:sp>
      <p:sp>
        <p:nvSpPr>
          <p:cNvPr id="7" name="Date Placeholder 6">
            <a:extLst>
              <a:ext uri="{FF2B5EF4-FFF2-40B4-BE49-F238E27FC236}">
                <a16:creationId xmlns:a16="http://schemas.microsoft.com/office/drawing/2014/main" id="{E38EBD45-FE79-C6C1-5551-B293D5976663}"/>
              </a:ext>
            </a:extLst>
          </p:cNvPr>
          <p:cNvSpPr>
            <a:spLocks noGrp="1"/>
          </p:cNvSpPr>
          <p:nvPr>
            <p:ph type="dt" sz="half" idx="10"/>
          </p:nvPr>
        </p:nvSpPr>
        <p:spPr/>
        <p:txBody>
          <a:bodyPr/>
          <a:lstStyle/>
          <a:p>
            <a:pPr rtl="0">
              <a:defRPr/>
            </a:pPr>
            <a:r>
              <a:rPr lang="en-GB" noProof="0">
                <a:solidFill>
                  <a:prstClr val="black"/>
                </a:solidFill>
              </a:rPr>
              <a:t>20XX</a:t>
            </a:r>
          </a:p>
        </p:txBody>
      </p:sp>
      <p:sp>
        <p:nvSpPr>
          <p:cNvPr id="8" name="Slide Number Placeholder 7">
            <a:extLst>
              <a:ext uri="{FF2B5EF4-FFF2-40B4-BE49-F238E27FC236}">
                <a16:creationId xmlns:a16="http://schemas.microsoft.com/office/drawing/2014/main" id="{FA99872F-7A78-BEF4-60F2-F493068B68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001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p:txBody>
          <a:bodyPr>
            <a:normAutofit fontScale="90000"/>
          </a:bodyPr>
          <a:lstStyle/>
          <a:p>
            <a:r>
              <a:rPr lang="en-US"/>
              <a:t>Proposed Project</a:t>
            </a:r>
            <a:br>
              <a:rPr lang="en-US"/>
            </a:br>
            <a:br>
              <a:rPr lang="en-US"/>
            </a:br>
            <a:r>
              <a:rPr lang="en-US" sz="2200" b="0"/>
              <a:t>Based on the feedback you received from your supervisor, now refine your understanding of your project topic </a:t>
            </a:r>
            <a:br>
              <a:rPr lang="en-US" sz="2200" b="0"/>
            </a:br>
            <a:br>
              <a:rPr lang="en-US" sz="2200" b="0"/>
            </a:br>
            <a:r>
              <a:rPr lang="en-US" sz="2200" b="0"/>
              <a:t>This should be negotiated and agreed with your supervisor by the start of Week 2 (</a:t>
            </a:r>
            <a:r>
              <a:rPr lang="en-US" sz="2200">
                <a:solidFill>
                  <a:srgbClr val="FF0000"/>
                </a:solidFill>
              </a:rPr>
              <a:t>June 19</a:t>
            </a:r>
            <a:r>
              <a:rPr lang="en-US" sz="2200" baseline="30000">
                <a:solidFill>
                  <a:srgbClr val="FF0000"/>
                </a:solidFill>
              </a:rPr>
              <a:t>th</a:t>
            </a:r>
            <a:r>
              <a:rPr lang="en-US" sz="2200">
                <a:solidFill>
                  <a:srgbClr val="FF0000"/>
                </a:solidFill>
              </a:rPr>
              <a:t> 2023</a:t>
            </a:r>
            <a:r>
              <a:rPr lang="en-US" sz="2200" b="0"/>
              <a:t>) at the latest.</a:t>
            </a:r>
            <a:endParaRPr lang="en-GB" b="0"/>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graphicFrame>
        <p:nvGraphicFramePr>
          <p:cNvPr id="9" name="Table 4">
            <a:extLst>
              <a:ext uri="{FF2B5EF4-FFF2-40B4-BE49-F238E27FC236}">
                <a16:creationId xmlns:a16="http://schemas.microsoft.com/office/drawing/2014/main" id="{1FC1C45D-1408-4A98-C30D-5D1EB98BC97A}"/>
              </a:ext>
            </a:extLst>
          </p:cNvPr>
          <p:cNvGraphicFramePr>
            <a:graphicFrameLocks noGrp="1"/>
          </p:cNvGraphicFramePr>
          <p:nvPr>
            <p:extLst>
              <p:ext uri="{D42A27DB-BD31-4B8C-83A1-F6EECF244321}">
                <p14:modId xmlns:p14="http://schemas.microsoft.com/office/powerpoint/2010/main" val="2760772593"/>
              </p:ext>
            </p:extLst>
          </p:nvPr>
        </p:nvGraphicFramePr>
        <p:xfrm>
          <a:off x="4229100" y="149924"/>
          <a:ext cx="7767828" cy="6626887"/>
        </p:xfrm>
        <a:graphic>
          <a:graphicData uri="http://schemas.openxmlformats.org/drawingml/2006/table">
            <a:tbl>
              <a:tblPr firstRow="1" bandRow="1">
                <a:tableStyleId>{5C22544A-7EE6-4342-B048-85BDC9FD1C3A}</a:tableStyleId>
              </a:tblPr>
              <a:tblGrid>
                <a:gridCol w="3731701">
                  <a:extLst>
                    <a:ext uri="{9D8B030D-6E8A-4147-A177-3AD203B41FA5}">
                      <a16:colId xmlns:a16="http://schemas.microsoft.com/office/drawing/2014/main" val="3288345055"/>
                    </a:ext>
                  </a:extLst>
                </a:gridCol>
                <a:gridCol w="4036127">
                  <a:extLst>
                    <a:ext uri="{9D8B030D-6E8A-4147-A177-3AD203B41FA5}">
                      <a16:colId xmlns:a16="http://schemas.microsoft.com/office/drawing/2014/main" val="1125773583"/>
                    </a:ext>
                  </a:extLst>
                </a:gridCol>
              </a:tblGrid>
              <a:tr h="294173">
                <a:tc>
                  <a:txBody>
                    <a:bodyPr/>
                    <a:lstStyle/>
                    <a:p>
                      <a:r>
                        <a:rPr lang="en-US" sz="1100" dirty="0"/>
                        <a:t>Question</a:t>
                      </a:r>
                      <a:endParaRPr lang="en-GB" sz="1100" dirty="0"/>
                    </a:p>
                  </a:txBody>
                  <a:tcPr/>
                </a:tc>
                <a:tc>
                  <a:txBody>
                    <a:bodyPr/>
                    <a:lstStyle/>
                    <a:p>
                      <a:r>
                        <a:rPr lang="en-US" sz="1100" dirty="0"/>
                        <a:t>Your Response</a:t>
                      </a:r>
                      <a:endParaRPr lang="en-GB" sz="1100" dirty="0"/>
                    </a:p>
                  </a:txBody>
                  <a:tcPr/>
                </a:tc>
                <a:extLst>
                  <a:ext uri="{0D108BD9-81ED-4DB2-BD59-A6C34878D82A}">
                    <a16:rowId xmlns:a16="http://schemas.microsoft.com/office/drawing/2014/main" val="2208812617"/>
                  </a:ext>
                </a:extLst>
              </a:tr>
              <a:tr h="1760714">
                <a:tc>
                  <a:txBody>
                    <a:bodyPr/>
                    <a:lstStyle/>
                    <a:p>
                      <a:r>
                        <a:rPr lang="en-US" sz="1600" b="0" i="0" kern="1200" dirty="0">
                          <a:solidFill>
                            <a:schemeClr val="dk1"/>
                          </a:solidFill>
                          <a:effectLst/>
                          <a:latin typeface="+mn-lt"/>
                          <a:ea typeface="+mn-ea"/>
                          <a:cs typeface="+mn-cs"/>
                        </a:rPr>
                        <a:t>What </a:t>
                      </a:r>
                      <a:r>
                        <a:rPr lang="en-US" sz="1600" b="1" i="0" kern="1200" dirty="0">
                          <a:solidFill>
                            <a:schemeClr val="dk1"/>
                          </a:solidFill>
                          <a:effectLst/>
                          <a:latin typeface="+mn-lt"/>
                          <a:ea typeface="+mn-ea"/>
                          <a:cs typeface="+mn-cs"/>
                        </a:rPr>
                        <a:t>type of application </a:t>
                      </a:r>
                      <a:r>
                        <a:rPr lang="en-US" sz="1600" b="0" i="0" kern="1200" dirty="0">
                          <a:solidFill>
                            <a:schemeClr val="dk1"/>
                          </a:solidFill>
                          <a:effectLst/>
                          <a:latin typeface="+mn-lt"/>
                          <a:ea typeface="+mn-ea"/>
                          <a:cs typeface="+mn-cs"/>
                        </a:rPr>
                        <a:t>(e.g. Web app, Mobile app, Desktops app, Service/API, Cloud app etc.) are you going to develop?</a:t>
                      </a:r>
                      <a:endParaRPr lang="en-GB" sz="1600" dirty="0"/>
                    </a:p>
                  </a:txBody>
                  <a:tcPr/>
                </a:tc>
                <a:tc>
                  <a:txBody>
                    <a:bodyPr/>
                    <a:lstStyle/>
                    <a:p>
                      <a:r>
                        <a:rPr lang="en-GB" sz="1100" dirty="0"/>
                        <a:t>Mobile application for IOS and Android</a:t>
                      </a:r>
                    </a:p>
                  </a:txBody>
                  <a:tcPr/>
                </a:tc>
                <a:extLst>
                  <a:ext uri="{0D108BD9-81ED-4DB2-BD59-A6C34878D82A}">
                    <a16:rowId xmlns:a16="http://schemas.microsoft.com/office/drawing/2014/main" val="1119641152"/>
                  </a:ext>
                </a:extLst>
              </a:tr>
              <a:tr h="1599457">
                <a:tc>
                  <a:txBody>
                    <a:bodyPr/>
                    <a:lstStyle/>
                    <a:p>
                      <a:r>
                        <a:rPr lang="en-US" sz="1600" b="0" i="0" kern="1200" dirty="0">
                          <a:solidFill>
                            <a:schemeClr val="dk1"/>
                          </a:solidFill>
                          <a:effectLst/>
                          <a:latin typeface="+mn-lt"/>
                          <a:ea typeface="+mn-ea"/>
                          <a:cs typeface="+mn-cs"/>
                        </a:rPr>
                        <a:t>What </a:t>
                      </a:r>
                      <a:r>
                        <a:rPr lang="en-US" sz="1600" b="1" i="0" kern="1200" dirty="0">
                          <a:solidFill>
                            <a:schemeClr val="dk1"/>
                          </a:solidFill>
                          <a:effectLst/>
                          <a:latin typeface="+mn-lt"/>
                          <a:ea typeface="+mn-ea"/>
                          <a:cs typeface="+mn-cs"/>
                        </a:rPr>
                        <a:t>technologies</a:t>
                      </a:r>
                      <a:r>
                        <a:rPr lang="en-US" sz="1600" b="0" i="0" kern="1200" dirty="0">
                          <a:solidFill>
                            <a:schemeClr val="dk1"/>
                          </a:solidFill>
                          <a:effectLst/>
                          <a:latin typeface="+mn-lt"/>
                          <a:ea typeface="+mn-ea"/>
                          <a:cs typeface="+mn-cs"/>
                        </a:rPr>
                        <a:t> are you going to develop using? (e.g. what framework, stack, programming languages </a:t>
                      </a:r>
                      <a:r>
                        <a:rPr lang="en-US" sz="1600" b="0" i="0" kern="1200" dirty="0" err="1">
                          <a:solidFill>
                            <a:schemeClr val="dk1"/>
                          </a:solidFill>
                          <a:effectLst/>
                          <a:latin typeface="+mn-lt"/>
                          <a:ea typeface="+mn-ea"/>
                          <a:cs typeface="+mn-cs"/>
                        </a:rPr>
                        <a:t>etc</a:t>
                      </a:r>
                      <a:r>
                        <a:rPr lang="en-US" sz="1600" b="0" i="0" kern="1200" dirty="0">
                          <a:solidFill>
                            <a:schemeClr val="dk1"/>
                          </a:solidFill>
                          <a:effectLst/>
                          <a:latin typeface="+mn-lt"/>
                          <a:ea typeface="+mn-ea"/>
                          <a:cs typeface="+mn-cs"/>
                        </a:rPr>
                        <a:t>). </a:t>
                      </a:r>
                      <a:endParaRPr lang="en-US" sz="1600" b="0" i="0" kern="1200">
                        <a:solidFill>
                          <a:schemeClr val="dk1"/>
                        </a:solidFill>
                        <a:effectLst/>
                        <a:latin typeface="+mn-lt"/>
                        <a:ea typeface="+mn-ea"/>
                        <a:cs typeface="+mn-cs"/>
                      </a:endParaRPr>
                    </a:p>
                    <a:p>
                      <a:endParaRPr lang="en-US" sz="1600" b="0" i="0" kern="120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If these are technologies other than what you have gained experience with through the MSc IT+ course, justify this.</a:t>
                      </a:r>
                    </a:p>
                  </a:txBody>
                  <a:tcPr/>
                </a:tc>
                <a:tc>
                  <a:txBody>
                    <a:bodyPr/>
                    <a:lstStyle/>
                    <a:p>
                      <a:r>
                        <a:rPr lang="en-GB" sz="1100" b="1" dirty="0"/>
                        <a:t>Front end</a:t>
                      </a:r>
                      <a:r>
                        <a:rPr lang="en-GB" sz="1100" dirty="0"/>
                        <a:t>: React Native (Expo), </a:t>
                      </a:r>
                      <a:r>
                        <a:rPr lang="en-GB" sz="1100" dirty="0" err="1"/>
                        <a:t>NativeBase</a:t>
                      </a:r>
                      <a:endParaRPr lang="en-GB" sz="1100" dirty="0"/>
                    </a:p>
                    <a:p>
                      <a:r>
                        <a:rPr lang="en-GB" sz="1100" b="1" dirty="0"/>
                        <a:t>Back end</a:t>
                      </a:r>
                      <a:r>
                        <a:rPr lang="en-GB" sz="1100" dirty="0"/>
                        <a:t>: </a:t>
                      </a:r>
                      <a:r>
                        <a:rPr lang="en-GB" sz="1100" dirty="0" err="1"/>
                        <a:t>ExpressJS</a:t>
                      </a:r>
                      <a:r>
                        <a:rPr lang="en-GB" sz="1100" dirty="0"/>
                        <a:t> and Prisma, </a:t>
                      </a:r>
                    </a:p>
                    <a:p>
                      <a:r>
                        <a:rPr lang="en-GB" sz="1100" b="1" dirty="0"/>
                        <a:t>Database</a:t>
                      </a:r>
                      <a:r>
                        <a:rPr lang="en-GB" sz="1100" dirty="0"/>
                        <a:t>: </a:t>
                      </a:r>
                      <a:r>
                        <a:rPr lang="en-GB" sz="1100" dirty="0" err="1"/>
                        <a:t>Postgresql</a:t>
                      </a:r>
                      <a:endParaRPr lang="en-GB" sz="1100" dirty="0"/>
                    </a:p>
                    <a:p>
                      <a:r>
                        <a:rPr lang="en-GB" sz="1100" b="1" dirty="0"/>
                        <a:t>Others</a:t>
                      </a:r>
                      <a:r>
                        <a:rPr lang="en-GB" sz="1100" dirty="0"/>
                        <a:t>: </a:t>
                      </a:r>
                      <a:r>
                        <a:rPr lang="en-GB" sz="1100" dirty="0" err="1"/>
                        <a:t>OpenFoodFactAPI</a:t>
                      </a:r>
                      <a:endParaRPr lang="en-GB" sz="1100" dirty="0"/>
                    </a:p>
                  </a:txBody>
                  <a:tcPr/>
                </a:tc>
                <a:extLst>
                  <a:ext uri="{0D108BD9-81ED-4DB2-BD59-A6C34878D82A}">
                    <a16:rowId xmlns:a16="http://schemas.microsoft.com/office/drawing/2014/main" val="2071824931"/>
                  </a:ext>
                </a:extLst>
              </a:tr>
              <a:tr h="2242538">
                <a:tc>
                  <a:txBody>
                    <a:bodyPr/>
                    <a:lstStyle/>
                    <a:p>
                      <a:r>
                        <a:rPr lang="en-US" sz="1600" b="0" i="0" kern="1200" dirty="0">
                          <a:solidFill>
                            <a:schemeClr val="dk1"/>
                          </a:solidFill>
                          <a:effectLst/>
                          <a:latin typeface="+mn-lt"/>
                          <a:ea typeface="+mn-ea"/>
                          <a:cs typeface="+mn-cs"/>
                        </a:rPr>
                        <a:t>Describe your </a:t>
                      </a:r>
                      <a:r>
                        <a:rPr lang="en-US" sz="1600" b="1" i="0" kern="1200" dirty="0">
                          <a:solidFill>
                            <a:schemeClr val="dk1"/>
                          </a:solidFill>
                          <a:effectLst/>
                          <a:latin typeface="+mn-lt"/>
                          <a:ea typeface="+mn-ea"/>
                          <a:cs typeface="+mn-cs"/>
                        </a:rPr>
                        <a:t>project topic</a:t>
                      </a:r>
                      <a:r>
                        <a:rPr lang="en-US" sz="1600" b="0" i="0" kern="1200" dirty="0">
                          <a:solidFill>
                            <a:schemeClr val="dk1"/>
                          </a:solidFill>
                          <a:effectLst/>
                          <a:latin typeface="+mn-lt"/>
                          <a:ea typeface="+mn-ea"/>
                          <a:cs typeface="+mn-cs"/>
                        </a:rPr>
                        <a:t> and </a:t>
                      </a:r>
                      <a:r>
                        <a:rPr lang="en-US" sz="1600" b="1" i="0" kern="1200" dirty="0">
                          <a:solidFill>
                            <a:schemeClr val="dk1"/>
                          </a:solidFill>
                          <a:effectLst/>
                          <a:latin typeface="+mn-lt"/>
                          <a:ea typeface="+mn-ea"/>
                          <a:cs typeface="+mn-cs"/>
                        </a:rPr>
                        <a:t>aims</a:t>
                      </a:r>
                      <a:r>
                        <a:rPr lang="en-US" sz="1600" b="0" i="0" kern="1200" dirty="0">
                          <a:solidFill>
                            <a:schemeClr val="dk1"/>
                          </a:solidFill>
                          <a:effectLst/>
                          <a:latin typeface="+mn-lt"/>
                          <a:ea typeface="+mn-ea"/>
                          <a:cs typeface="+mn-cs"/>
                        </a:rPr>
                        <a:t>, considering:</a:t>
                      </a:r>
                    </a:p>
                    <a:p>
                      <a:endParaRPr lang="en-US" sz="1600" b="0" i="0" kern="1200">
                        <a:solidFill>
                          <a:schemeClr val="dk1"/>
                        </a:solidFill>
                        <a:effectLst/>
                        <a:latin typeface="+mn-lt"/>
                        <a:ea typeface="+mn-ea"/>
                        <a:cs typeface="+mn-cs"/>
                      </a:endParaRPr>
                    </a:p>
                    <a:p>
                      <a:pPr marL="342900" indent="-342900">
                        <a:buFont typeface="Arial" panose="020B0604020202020204" pitchFamily="34" charset="0"/>
                        <a:buChar char="•"/>
                      </a:pPr>
                      <a:r>
                        <a:rPr lang="en-US" sz="1600" b="1" i="0" kern="1200" dirty="0">
                          <a:solidFill>
                            <a:schemeClr val="dk1"/>
                          </a:solidFill>
                          <a:effectLst/>
                          <a:latin typeface="+mn-lt"/>
                          <a:ea typeface="+mn-ea"/>
                          <a:cs typeface="+mn-cs"/>
                        </a:rPr>
                        <a:t>what</a:t>
                      </a:r>
                      <a:r>
                        <a:rPr lang="en-US" sz="1600" b="0" i="0" kern="1200" dirty="0">
                          <a:solidFill>
                            <a:schemeClr val="dk1"/>
                          </a:solidFill>
                          <a:effectLst/>
                          <a:latin typeface="+mn-lt"/>
                          <a:ea typeface="+mn-ea"/>
                          <a:cs typeface="+mn-cs"/>
                        </a:rPr>
                        <a:t> the development project would aim to produce</a:t>
                      </a:r>
                    </a:p>
                    <a:p>
                      <a:pPr marL="342900" indent="-342900">
                        <a:buFont typeface="Arial" panose="020B0604020202020204" pitchFamily="34" charset="0"/>
                        <a:buChar char="•"/>
                      </a:pPr>
                      <a:r>
                        <a:rPr lang="en-US" sz="1600" b="1" i="0" kern="1200" dirty="0">
                          <a:solidFill>
                            <a:schemeClr val="dk1"/>
                          </a:solidFill>
                          <a:effectLst/>
                          <a:latin typeface="+mn-lt"/>
                          <a:ea typeface="+mn-ea"/>
                          <a:cs typeface="+mn-cs"/>
                        </a:rPr>
                        <a:t>why</a:t>
                      </a:r>
                      <a:r>
                        <a:rPr lang="en-US" sz="1600" b="0" i="0" kern="1200" dirty="0">
                          <a:solidFill>
                            <a:schemeClr val="dk1"/>
                          </a:solidFill>
                          <a:effectLst/>
                          <a:latin typeface="+mn-lt"/>
                          <a:ea typeface="+mn-ea"/>
                          <a:cs typeface="+mn-cs"/>
                        </a:rPr>
                        <a:t> you want to pursue this</a:t>
                      </a:r>
                    </a:p>
                    <a:p>
                      <a:pPr marL="342900" indent="-342900">
                        <a:buFont typeface="Arial" panose="020B0604020202020204" pitchFamily="34" charset="0"/>
                        <a:buChar char="•"/>
                      </a:pPr>
                      <a:r>
                        <a:rPr lang="en-US" sz="1600" b="0" i="0" kern="1200" dirty="0">
                          <a:solidFill>
                            <a:schemeClr val="dk1"/>
                          </a:solidFill>
                          <a:effectLst/>
                          <a:latin typeface="+mn-lt"/>
                          <a:ea typeface="+mn-ea"/>
                          <a:cs typeface="+mn-cs"/>
                        </a:rPr>
                        <a:t>your initial thoughts on the </a:t>
                      </a:r>
                      <a:r>
                        <a:rPr lang="en-US" sz="1600" b="1" i="0" kern="1200" dirty="0">
                          <a:solidFill>
                            <a:schemeClr val="dk1"/>
                          </a:solidFill>
                          <a:effectLst/>
                          <a:latin typeface="+mn-lt"/>
                          <a:ea typeface="+mn-ea"/>
                          <a:cs typeface="+mn-cs"/>
                        </a:rPr>
                        <a:t>high level requirements </a:t>
                      </a:r>
                      <a:r>
                        <a:rPr lang="en-US" sz="1600" b="0" i="0" kern="1200" dirty="0">
                          <a:solidFill>
                            <a:schemeClr val="dk1"/>
                          </a:solidFill>
                          <a:effectLst/>
                          <a:latin typeface="+mn-lt"/>
                          <a:ea typeface="+mn-ea"/>
                          <a:cs typeface="+mn-cs"/>
                        </a:rPr>
                        <a:t>that your project could potentially address </a:t>
                      </a:r>
                    </a:p>
                    <a:p>
                      <a:endParaRPr lang="en-GB" sz="1600"/>
                    </a:p>
                  </a:txBody>
                  <a:tcPr/>
                </a:tc>
                <a:tc>
                  <a:txBody>
                    <a:bodyPr/>
                    <a:lstStyle/>
                    <a:p>
                      <a:r>
                        <a:rPr lang="en-GB" sz="1100" b="1" dirty="0"/>
                        <a:t>What</a:t>
                      </a:r>
                    </a:p>
                    <a:p>
                      <a:endParaRPr lang="en-GB" sz="1100" b="1" dirty="0"/>
                    </a:p>
                    <a:p>
                      <a:r>
                        <a:rPr lang="en-GB" sz="1100" b="0" dirty="0"/>
                        <a:t>Nutrition, Calories and food expense tracker</a:t>
                      </a:r>
                    </a:p>
                    <a:p>
                      <a:endParaRPr lang="en-GB" sz="1100" b="1" dirty="0"/>
                    </a:p>
                    <a:p>
                      <a:r>
                        <a:rPr lang="en-GB" sz="1100" b="1" dirty="0"/>
                        <a:t>Why</a:t>
                      </a:r>
                    </a:p>
                    <a:p>
                      <a:endParaRPr lang="en-GB" sz="1100" b="1" dirty="0"/>
                    </a:p>
                    <a:p>
                      <a:r>
                        <a:rPr lang="en-GB" sz="1100" b="0" dirty="0"/>
                        <a:t>People are mostly focusing on their nutrition needs without concerning their expenses. This application </a:t>
                      </a:r>
                      <a:r>
                        <a:rPr lang="en-GB" sz="1100" b="0" i="0" kern="1200" dirty="0">
                          <a:solidFill>
                            <a:schemeClr val="dk1"/>
                          </a:solidFill>
                          <a:effectLst/>
                          <a:latin typeface="+mn-lt"/>
                          <a:ea typeface="+mn-ea"/>
                          <a:cs typeface="+mn-cs"/>
                        </a:rPr>
                        <a:t>enables users to observe their diet and expenses simultaneously.</a:t>
                      </a:r>
                    </a:p>
                    <a:p>
                      <a:endParaRPr lang="en-GB" sz="1100" b="0" i="0" kern="1200" dirty="0">
                        <a:solidFill>
                          <a:schemeClr val="dk1"/>
                        </a:solidFill>
                        <a:effectLst/>
                        <a:latin typeface="+mn-lt"/>
                        <a:ea typeface="+mn-ea"/>
                        <a:cs typeface="+mn-cs"/>
                      </a:endParaRPr>
                    </a:p>
                    <a:p>
                      <a:r>
                        <a:rPr lang="en-GB" sz="1100" b="1" i="0" kern="1200" dirty="0">
                          <a:solidFill>
                            <a:schemeClr val="dk1"/>
                          </a:solidFill>
                          <a:effectLst/>
                          <a:latin typeface="+mn-lt"/>
                          <a:ea typeface="+mn-ea"/>
                          <a:cs typeface="+mn-cs"/>
                        </a:rPr>
                        <a:t>High level requirement</a:t>
                      </a:r>
                    </a:p>
                    <a:p>
                      <a:endParaRPr lang="en-GB" sz="1100" b="1" i="0" kern="1200" dirty="0">
                        <a:solidFill>
                          <a:schemeClr val="dk1"/>
                        </a:solidFill>
                        <a:effectLst/>
                        <a:latin typeface="+mn-lt"/>
                        <a:ea typeface="+mn-ea"/>
                        <a:cs typeface="+mn-cs"/>
                      </a:endParaRPr>
                    </a:p>
                    <a:p>
                      <a:r>
                        <a:rPr lang="en-GB" sz="1100" b="0" dirty="0"/>
                        <a:t>Mobile app with authentication, food &amp; expense logger, and summary dashboard.</a:t>
                      </a:r>
                    </a:p>
                  </a:txBody>
                  <a:tcPr/>
                </a:tc>
                <a:extLst>
                  <a:ext uri="{0D108BD9-81ED-4DB2-BD59-A6C34878D82A}">
                    <a16:rowId xmlns:a16="http://schemas.microsoft.com/office/drawing/2014/main" val="3644643683"/>
                  </a:ext>
                </a:extLst>
              </a:tr>
            </a:tbl>
          </a:graphicData>
        </a:graphic>
      </p:graphicFrame>
    </p:spTree>
    <p:extLst>
      <p:ext uri="{BB962C8B-B14F-4D97-AF65-F5344CB8AC3E}">
        <p14:creationId xmlns:p14="http://schemas.microsoft.com/office/powerpoint/2010/main" val="340195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a:xfrm>
            <a:off x="532264" y="776941"/>
            <a:ext cx="3209008" cy="5783516"/>
          </a:xfrm>
        </p:spPr>
        <p:txBody>
          <a:bodyPr>
            <a:normAutofit fontScale="90000"/>
          </a:bodyPr>
          <a:lstStyle/>
          <a:p>
            <a:r>
              <a:rPr lang="en-US"/>
              <a:t>Changes to Proposed Project</a:t>
            </a:r>
            <a:br>
              <a:rPr lang="en-US"/>
            </a:br>
            <a:br>
              <a:rPr lang="en-US"/>
            </a:br>
            <a:r>
              <a:rPr lang="en-US" sz="2200" b="0"/>
              <a:t>As you progress through the 12 week project, keep a note of any changes to the proposed project topic, aims, technologies used etc. here. </a:t>
            </a:r>
            <a:br>
              <a:rPr lang="en-US" sz="2200" b="0"/>
            </a:br>
            <a:br>
              <a:rPr lang="en-US" sz="2200" b="0"/>
            </a:br>
            <a:r>
              <a:rPr lang="en-US" sz="2200" b="0"/>
              <a:t>This will help your supervisor to understand how the project has evolved and why.</a:t>
            </a:r>
            <a:endParaRPr lang="en-GB" b="0"/>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graphicFrame>
        <p:nvGraphicFramePr>
          <p:cNvPr id="9" name="Table 4">
            <a:extLst>
              <a:ext uri="{FF2B5EF4-FFF2-40B4-BE49-F238E27FC236}">
                <a16:creationId xmlns:a16="http://schemas.microsoft.com/office/drawing/2014/main" id="{1FC1C45D-1408-4A98-C30D-5D1EB98BC97A}"/>
              </a:ext>
            </a:extLst>
          </p:cNvPr>
          <p:cNvGraphicFramePr>
            <a:graphicFrameLocks noGrp="1"/>
          </p:cNvGraphicFramePr>
          <p:nvPr>
            <p:extLst>
              <p:ext uri="{D42A27DB-BD31-4B8C-83A1-F6EECF244321}">
                <p14:modId xmlns:p14="http://schemas.microsoft.com/office/powerpoint/2010/main" val="3330639216"/>
              </p:ext>
            </p:extLst>
          </p:nvPr>
        </p:nvGraphicFramePr>
        <p:xfrm>
          <a:off x="4229100" y="1586838"/>
          <a:ext cx="7767826" cy="3329667"/>
        </p:xfrm>
        <a:graphic>
          <a:graphicData uri="http://schemas.openxmlformats.org/drawingml/2006/table">
            <a:tbl>
              <a:tblPr firstRow="1" bandRow="1">
                <a:tableStyleId>{5C22544A-7EE6-4342-B048-85BDC9FD1C3A}</a:tableStyleId>
              </a:tblPr>
              <a:tblGrid>
                <a:gridCol w="1865850">
                  <a:extLst>
                    <a:ext uri="{9D8B030D-6E8A-4147-A177-3AD203B41FA5}">
                      <a16:colId xmlns:a16="http://schemas.microsoft.com/office/drawing/2014/main" val="3288345055"/>
                    </a:ext>
                  </a:extLst>
                </a:gridCol>
                <a:gridCol w="1865850">
                  <a:extLst>
                    <a:ext uri="{9D8B030D-6E8A-4147-A177-3AD203B41FA5}">
                      <a16:colId xmlns:a16="http://schemas.microsoft.com/office/drawing/2014/main" val="4090955970"/>
                    </a:ext>
                  </a:extLst>
                </a:gridCol>
                <a:gridCol w="2018063">
                  <a:extLst>
                    <a:ext uri="{9D8B030D-6E8A-4147-A177-3AD203B41FA5}">
                      <a16:colId xmlns:a16="http://schemas.microsoft.com/office/drawing/2014/main" val="1125773583"/>
                    </a:ext>
                  </a:extLst>
                </a:gridCol>
                <a:gridCol w="2018063">
                  <a:extLst>
                    <a:ext uri="{9D8B030D-6E8A-4147-A177-3AD203B41FA5}">
                      <a16:colId xmlns:a16="http://schemas.microsoft.com/office/drawing/2014/main" val="682302548"/>
                    </a:ext>
                  </a:extLst>
                </a:gridCol>
              </a:tblGrid>
              <a:tr h="176546">
                <a:tc>
                  <a:txBody>
                    <a:bodyPr/>
                    <a:lstStyle/>
                    <a:p>
                      <a:r>
                        <a:rPr lang="en-US" sz="1200" dirty="0"/>
                        <a:t>How did the project topic / aims / objectives change?</a:t>
                      </a:r>
                      <a:endParaRPr lang="en-GB" sz="1200" dirty="0"/>
                    </a:p>
                  </a:txBody>
                  <a:tcPr/>
                </a:tc>
                <a:tc>
                  <a:txBody>
                    <a:bodyPr/>
                    <a:lstStyle/>
                    <a:p>
                      <a:r>
                        <a:rPr lang="en-US" sz="1200"/>
                        <a:t>When did this change occur? (week / date)</a:t>
                      </a:r>
                      <a:endParaRPr lang="en-GB" sz="1200"/>
                    </a:p>
                  </a:txBody>
                  <a:tcPr/>
                </a:tc>
                <a:tc>
                  <a:txBody>
                    <a:bodyPr/>
                    <a:lstStyle/>
                    <a:p>
                      <a:r>
                        <a:rPr lang="en-US" sz="1200"/>
                        <a:t>Why did you make this change?</a:t>
                      </a:r>
                      <a:endParaRPr lang="en-GB" sz="1200"/>
                    </a:p>
                  </a:txBody>
                  <a:tcPr/>
                </a:tc>
                <a:tc>
                  <a:txBody>
                    <a:bodyPr/>
                    <a:lstStyle/>
                    <a:p>
                      <a:r>
                        <a:rPr lang="en-US" sz="1200"/>
                        <a:t>Has this been discussed with Supervisor?</a:t>
                      </a:r>
                      <a:endParaRPr lang="en-GB" sz="1200"/>
                    </a:p>
                  </a:txBody>
                  <a:tcPr/>
                </a:tc>
                <a:extLst>
                  <a:ext uri="{0D108BD9-81ED-4DB2-BD59-A6C34878D82A}">
                    <a16:rowId xmlns:a16="http://schemas.microsoft.com/office/drawing/2014/main" val="2208812617"/>
                  </a:ext>
                </a:extLst>
              </a:tr>
              <a:tr h="463447">
                <a:tc>
                  <a:txBody>
                    <a:bodyPr/>
                    <a:lstStyle/>
                    <a:p>
                      <a:endParaRPr lang="en-GB" sz="1600" dirty="0"/>
                    </a:p>
                  </a:txBody>
                  <a:tcPr/>
                </a:tc>
                <a:tc>
                  <a:txBody>
                    <a:bodyPr/>
                    <a:lstStyle/>
                    <a:p>
                      <a:endParaRPr lang="en-GB" sz="1600" dirty="0"/>
                    </a:p>
                  </a:txBody>
                  <a:tcPr/>
                </a:tc>
                <a:tc>
                  <a:txBody>
                    <a:bodyPr/>
                    <a:lstStyle/>
                    <a:p>
                      <a:endParaRPr lang="en-GB" sz="1100" dirty="0"/>
                    </a:p>
                  </a:txBody>
                  <a:tcPr/>
                </a:tc>
                <a:tc>
                  <a:txBody>
                    <a:bodyPr/>
                    <a:lstStyle/>
                    <a:p>
                      <a:endParaRPr lang="en-GB" sz="1100" dirty="0"/>
                    </a:p>
                  </a:txBody>
                  <a:tcPr/>
                </a:tc>
                <a:extLst>
                  <a:ext uri="{0D108BD9-81ED-4DB2-BD59-A6C34878D82A}">
                    <a16:rowId xmlns:a16="http://schemas.microsoft.com/office/drawing/2014/main" val="1119641152"/>
                  </a:ext>
                </a:extLst>
              </a:tr>
              <a:tr h="445228">
                <a:tc>
                  <a:txBody>
                    <a:bodyPr/>
                    <a:lstStyle/>
                    <a:p>
                      <a:endParaRPr lang="en-US" sz="1600" b="0" i="0" kern="1200">
                        <a:solidFill>
                          <a:schemeClr val="dk1"/>
                        </a:solidFill>
                        <a:effectLst/>
                        <a:latin typeface="+mn-lt"/>
                        <a:ea typeface="+mn-ea"/>
                        <a:cs typeface="+mn-cs"/>
                      </a:endParaRPr>
                    </a:p>
                  </a:txBody>
                  <a:tcPr/>
                </a:tc>
                <a:tc>
                  <a:txBody>
                    <a:bodyPr/>
                    <a:lstStyle/>
                    <a:p>
                      <a:endParaRPr lang="en-US" sz="1600" b="0" i="0" kern="1200">
                        <a:solidFill>
                          <a:schemeClr val="dk1"/>
                        </a:solidFill>
                        <a:effectLst/>
                        <a:latin typeface="+mn-lt"/>
                        <a:ea typeface="+mn-ea"/>
                        <a:cs typeface="+mn-cs"/>
                      </a:endParaRPr>
                    </a:p>
                  </a:txBody>
                  <a:tcPr/>
                </a:tc>
                <a:tc>
                  <a:txBody>
                    <a:bodyPr/>
                    <a:lstStyle/>
                    <a:p>
                      <a:endParaRPr lang="en-GB" sz="1100"/>
                    </a:p>
                  </a:txBody>
                  <a:tcPr/>
                </a:tc>
                <a:tc>
                  <a:txBody>
                    <a:bodyPr/>
                    <a:lstStyle/>
                    <a:p>
                      <a:endParaRPr lang="en-GB" sz="1100"/>
                    </a:p>
                  </a:txBody>
                  <a:tcPr/>
                </a:tc>
                <a:extLst>
                  <a:ext uri="{0D108BD9-81ED-4DB2-BD59-A6C34878D82A}">
                    <a16:rowId xmlns:a16="http://schemas.microsoft.com/office/drawing/2014/main" val="2071824931"/>
                  </a:ext>
                </a:extLst>
              </a:tr>
              <a:tr h="445228">
                <a:tc>
                  <a:txBody>
                    <a:bodyPr/>
                    <a:lstStyle/>
                    <a:p>
                      <a:endParaRPr lang="en-US" sz="1600" b="0" i="0" kern="1200">
                        <a:solidFill>
                          <a:schemeClr val="dk1"/>
                        </a:solidFill>
                        <a:effectLst/>
                        <a:latin typeface="+mn-lt"/>
                        <a:ea typeface="+mn-ea"/>
                        <a:cs typeface="+mn-cs"/>
                      </a:endParaRPr>
                    </a:p>
                  </a:txBody>
                  <a:tcPr/>
                </a:tc>
                <a:tc>
                  <a:txBody>
                    <a:bodyPr/>
                    <a:lstStyle/>
                    <a:p>
                      <a:endParaRPr lang="en-US" sz="1600" b="0" i="0" kern="1200">
                        <a:solidFill>
                          <a:schemeClr val="dk1"/>
                        </a:solidFill>
                        <a:effectLst/>
                        <a:latin typeface="+mn-lt"/>
                        <a:ea typeface="+mn-ea"/>
                        <a:cs typeface="+mn-cs"/>
                      </a:endParaRPr>
                    </a:p>
                  </a:txBody>
                  <a:tcPr/>
                </a:tc>
                <a:tc>
                  <a:txBody>
                    <a:bodyPr/>
                    <a:lstStyle/>
                    <a:p>
                      <a:endParaRPr lang="en-GB" sz="1100"/>
                    </a:p>
                  </a:txBody>
                  <a:tcPr/>
                </a:tc>
                <a:tc>
                  <a:txBody>
                    <a:bodyPr/>
                    <a:lstStyle/>
                    <a:p>
                      <a:endParaRPr lang="en-GB" sz="1100"/>
                    </a:p>
                  </a:txBody>
                  <a:tcPr/>
                </a:tc>
                <a:extLst>
                  <a:ext uri="{0D108BD9-81ED-4DB2-BD59-A6C34878D82A}">
                    <a16:rowId xmlns:a16="http://schemas.microsoft.com/office/drawing/2014/main" val="2005286204"/>
                  </a:ext>
                </a:extLst>
              </a:tr>
              <a:tr h="445228">
                <a:tc>
                  <a:txBody>
                    <a:bodyPr/>
                    <a:lstStyle/>
                    <a:p>
                      <a:endParaRPr lang="en-US" sz="1600" b="0" i="0" kern="1200">
                        <a:solidFill>
                          <a:schemeClr val="dk1"/>
                        </a:solidFill>
                        <a:effectLst/>
                        <a:latin typeface="+mn-lt"/>
                        <a:ea typeface="+mn-ea"/>
                        <a:cs typeface="+mn-cs"/>
                      </a:endParaRPr>
                    </a:p>
                  </a:txBody>
                  <a:tcPr/>
                </a:tc>
                <a:tc>
                  <a:txBody>
                    <a:bodyPr/>
                    <a:lstStyle/>
                    <a:p>
                      <a:endParaRPr lang="en-US" sz="1600" b="0" i="0" kern="1200">
                        <a:solidFill>
                          <a:schemeClr val="dk1"/>
                        </a:solidFill>
                        <a:effectLst/>
                        <a:latin typeface="+mn-lt"/>
                        <a:ea typeface="+mn-ea"/>
                        <a:cs typeface="+mn-cs"/>
                      </a:endParaRPr>
                    </a:p>
                  </a:txBody>
                  <a:tcPr/>
                </a:tc>
                <a:tc>
                  <a:txBody>
                    <a:bodyPr/>
                    <a:lstStyle/>
                    <a:p>
                      <a:endParaRPr lang="en-GB" sz="1100"/>
                    </a:p>
                  </a:txBody>
                  <a:tcPr/>
                </a:tc>
                <a:tc>
                  <a:txBody>
                    <a:bodyPr/>
                    <a:lstStyle/>
                    <a:p>
                      <a:endParaRPr lang="en-GB" sz="1100"/>
                    </a:p>
                  </a:txBody>
                  <a:tcPr/>
                </a:tc>
                <a:extLst>
                  <a:ext uri="{0D108BD9-81ED-4DB2-BD59-A6C34878D82A}">
                    <a16:rowId xmlns:a16="http://schemas.microsoft.com/office/drawing/2014/main" val="1312914457"/>
                  </a:ext>
                </a:extLst>
              </a:tr>
              <a:tr h="445228">
                <a:tc>
                  <a:txBody>
                    <a:bodyPr/>
                    <a:lstStyle/>
                    <a:p>
                      <a:endParaRPr lang="en-US" sz="1600" b="0" i="0" kern="1200">
                        <a:solidFill>
                          <a:schemeClr val="dk1"/>
                        </a:solidFill>
                        <a:effectLst/>
                        <a:latin typeface="+mn-lt"/>
                        <a:ea typeface="+mn-ea"/>
                        <a:cs typeface="+mn-cs"/>
                      </a:endParaRPr>
                    </a:p>
                  </a:txBody>
                  <a:tcPr/>
                </a:tc>
                <a:tc>
                  <a:txBody>
                    <a:bodyPr/>
                    <a:lstStyle/>
                    <a:p>
                      <a:endParaRPr lang="en-US" sz="1600" b="0" i="0" kern="1200">
                        <a:solidFill>
                          <a:schemeClr val="dk1"/>
                        </a:solidFill>
                        <a:effectLst/>
                        <a:latin typeface="+mn-lt"/>
                        <a:ea typeface="+mn-ea"/>
                        <a:cs typeface="+mn-cs"/>
                      </a:endParaRPr>
                    </a:p>
                  </a:txBody>
                  <a:tcPr/>
                </a:tc>
                <a:tc>
                  <a:txBody>
                    <a:bodyPr/>
                    <a:lstStyle/>
                    <a:p>
                      <a:endParaRPr lang="en-GB" sz="1100"/>
                    </a:p>
                  </a:txBody>
                  <a:tcPr/>
                </a:tc>
                <a:tc>
                  <a:txBody>
                    <a:bodyPr/>
                    <a:lstStyle/>
                    <a:p>
                      <a:endParaRPr lang="en-GB" sz="1100"/>
                    </a:p>
                  </a:txBody>
                  <a:tcPr/>
                </a:tc>
                <a:extLst>
                  <a:ext uri="{0D108BD9-81ED-4DB2-BD59-A6C34878D82A}">
                    <a16:rowId xmlns:a16="http://schemas.microsoft.com/office/drawing/2014/main" val="2283750553"/>
                  </a:ext>
                </a:extLst>
              </a:tr>
              <a:tr h="445228">
                <a:tc>
                  <a:txBody>
                    <a:bodyPr/>
                    <a:lstStyle/>
                    <a:p>
                      <a:endParaRPr lang="en-US" sz="1600" b="0" i="0" kern="1200">
                        <a:solidFill>
                          <a:schemeClr val="dk1"/>
                        </a:solidFill>
                        <a:effectLst/>
                        <a:latin typeface="+mn-lt"/>
                        <a:ea typeface="+mn-ea"/>
                        <a:cs typeface="+mn-cs"/>
                      </a:endParaRPr>
                    </a:p>
                  </a:txBody>
                  <a:tcPr/>
                </a:tc>
                <a:tc>
                  <a:txBody>
                    <a:bodyPr/>
                    <a:lstStyle/>
                    <a:p>
                      <a:endParaRPr lang="en-US" sz="1600" b="0" i="0" kern="1200">
                        <a:solidFill>
                          <a:schemeClr val="dk1"/>
                        </a:solidFill>
                        <a:effectLst/>
                        <a:latin typeface="+mn-lt"/>
                        <a:ea typeface="+mn-ea"/>
                        <a:cs typeface="+mn-cs"/>
                      </a:endParaRPr>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944703614"/>
                  </a:ext>
                </a:extLst>
              </a:tr>
            </a:tbl>
          </a:graphicData>
        </a:graphic>
      </p:graphicFrame>
    </p:spTree>
    <p:extLst>
      <p:ext uri="{BB962C8B-B14F-4D97-AF65-F5344CB8AC3E}">
        <p14:creationId xmlns:p14="http://schemas.microsoft.com/office/powerpoint/2010/main" val="3833450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AA2D-25A7-46C9-F593-F2EBAB5DB3AE}"/>
              </a:ext>
            </a:extLst>
          </p:cNvPr>
          <p:cNvSpPr>
            <a:spLocks noGrp="1"/>
          </p:cNvSpPr>
          <p:nvPr>
            <p:ph type="title"/>
          </p:nvPr>
        </p:nvSpPr>
        <p:spPr>
          <a:xfrm>
            <a:off x="532264" y="776941"/>
            <a:ext cx="3209008" cy="5783516"/>
          </a:xfrm>
        </p:spPr>
        <p:txBody>
          <a:bodyPr>
            <a:normAutofit/>
          </a:bodyPr>
          <a:lstStyle/>
          <a:p>
            <a:r>
              <a:rPr lang="en-US"/>
              <a:t>URLs / Resources</a:t>
            </a:r>
            <a:br>
              <a:rPr lang="en-US"/>
            </a:br>
            <a:br>
              <a:rPr lang="en-US"/>
            </a:br>
            <a:r>
              <a:rPr lang="en-US" sz="2200" b="0"/>
              <a:t>Link to any useful URLs and resources you want to share directly with your supervisor here. This should include a link to your Gitlab repository (once setup by end of Week 1) and the latest working copy of your dissertation (e.g. on Onedrive, Overleaf </a:t>
            </a:r>
            <a:r>
              <a:rPr lang="en-US" sz="2200" b="0" err="1"/>
              <a:t>etc</a:t>
            </a:r>
            <a:r>
              <a:rPr lang="en-US" sz="2200" b="0"/>
              <a:t>).</a:t>
            </a:r>
            <a:endParaRPr lang="en-GB" b="0"/>
          </a:p>
        </p:txBody>
      </p:sp>
      <p:sp>
        <p:nvSpPr>
          <p:cNvPr id="7" name="Date Placeholder 6">
            <a:extLst>
              <a:ext uri="{FF2B5EF4-FFF2-40B4-BE49-F238E27FC236}">
                <a16:creationId xmlns:a16="http://schemas.microsoft.com/office/drawing/2014/main" id="{63C239E5-5E6B-CBD4-D891-645E9ECCDBD6}"/>
              </a:ext>
            </a:extLst>
          </p:cNvPr>
          <p:cNvSpPr>
            <a:spLocks noGrp="1"/>
          </p:cNvSpPr>
          <p:nvPr>
            <p:ph type="dt" sz="half" idx="10"/>
          </p:nvPr>
        </p:nvSpPr>
        <p:spPr/>
        <p:txBody>
          <a:bodyPr/>
          <a:lstStyle/>
          <a:p>
            <a:pPr rtl="0">
              <a:defRPr/>
            </a:pPr>
            <a:r>
              <a:rPr lang="en-GB" noProof="0">
                <a:solidFill>
                  <a:prstClr val="black"/>
                </a:solidFill>
              </a:rPr>
              <a:t>2023</a:t>
            </a:r>
          </a:p>
        </p:txBody>
      </p:sp>
      <p:sp>
        <p:nvSpPr>
          <p:cNvPr id="8" name="Slide Number Placeholder 7">
            <a:extLst>
              <a:ext uri="{FF2B5EF4-FFF2-40B4-BE49-F238E27FC236}">
                <a16:creationId xmlns:a16="http://schemas.microsoft.com/office/drawing/2014/main" id="{58092688-CAB9-672E-7ACD-B0512010F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Text Placeholder 5">
            <a:extLst>
              <a:ext uri="{FF2B5EF4-FFF2-40B4-BE49-F238E27FC236}">
                <a16:creationId xmlns:a16="http://schemas.microsoft.com/office/drawing/2014/main" id="{9016C5C4-9561-EAD6-3BDD-E972BB1E4B8F}"/>
              </a:ext>
            </a:extLst>
          </p:cNvPr>
          <p:cNvSpPr>
            <a:spLocks noGrp="1"/>
          </p:cNvSpPr>
          <p:nvPr>
            <p:ph type="body" sz="quarter" idx="15"/>
          </p:nvPr>
        </p:nvSpPr>
        <p:spPr>
          <a:xfrm>
            <a:off x="4864100" y="466726"/>
            <a:ext cx="6599238" cy="5671108"/>
          </a:xfrm>
        </p:spPr>
        <p:txBody>
          <a:bodyPr vert="horz" lIns="91440" tIns="45720" rIns="91440" bIns="45720" rtlCol="0" anchor="t">
            <a:normAutofit fontScale="85000" lnSpcReduction="10000"/>
          </a:bodyPr>
          <a:lstStyle/>
          <a:p>
            <a:r>
              <a:rPr lang="en-US" sz="2400" b="1" dirty="0"/>
              <a:t>Gitlab repository</a:t>
            </a:r>
            <a:r>
              <a:rPr lang="en-US" sz="2400" dirty="0"/>
              <a:t>: https://</a:t>
            </a:r>
            <a:r>
              <a:rPr lang="en-US" sz="2400" dirty="0" err="1"/>
              <a:t>stgit.dcs.gla.ac.uk</a:t>
            </a:r>
            <a:r>
              <a:rPr lang="en-US" sz="2400" dirty="0"/>
              <a:t>/</a:t>
            </a:r>
            <a:r>
              <a:rPr lang="en-US" sz="2400" dirty="0" err="1"/>
              <a:t>msc</a:t>
            </a:r>
            <a:r>
              <a:rPr lang="en-US" sz="2400" dirty="0"/>
              <a:t>-project-for-information-technology/2022/it-project-2781155t/2781155t-development-project </a:t>
            </a:r>
          </a:p>
          <a:p>
            <a:r>
              <a:rPr lang="en-US" sz="2400" b="1" dirty="0"/>
              <a:t>Dissertation</a:t>
            </a:r>
            <a:r>
              <a:rPr lang="en-US" sz="2400" dirty="0"/>
              <a:t>: </a:t>
            </a:r>
            <a:r>
              <a:rPr lang="en-US" sz="2400" dirty="0">
                <a:ea typeface="+mn-lt"/>
                <a:cs typeface="+mn-lt"/>
              </a:rPr>
              <a:t>https://gla-my.sharepoint.com/:w:/g/personal/2781155t_student_gla_ac_uk/EcCoDjMZYX9DqQGWIYDEdUkBosZMoDfEPX96pOq7kUg1Bg?e=dqY6BK</a:t>
            </a:r>
            <a:endParaRPr lang="en-US" dirty="0">
              <a:ea typeface="+mn-lt"/>
              <a:cs typeface="+mn-lt"/>
            </a:endParaRPr>
          </a:p>
          <a:p>
            <a:endParaRPr lang="en-US" sz="2400" dirty="0"/>
          </a:p>
          <a:p>
            <a:endParaRPr lang="en-US" sz="2400" dirty="0"/>
          </a:p>
          <a:p>
            <a:pPr marL="0" indent="0">
              <a:buNone/>
            </a:pPr>
            <a:r>
              <a:rPr lang="en-US" sz="2400" dirty="0"/>
              <a:t>Remember, both your Gitlab repository and Dissertation should evidence regular, continual progress throughout the 12 weeks (e.g. history of regular commits evidencing you developed your project independently and incrementally). </a:t>
            </a:r>
            <a:r>
              <a:rPr lang="en-US" sz="2400" b="1" dirty="0">
                <a:solidFill>
                  <a:srgbClr val="FF0000"/>
                </a:solidFill>
              </a:rPr>
              <a:t>We may refuse to mark any projects that cannot evidence continual progress.</a:t>
            </a:r>
          </a:p>
        </p:txBody>
      </p:sp>
    </p:spTree>
    <p:extLst>
      <p:ext uri="{BB962C8B-B14F-4D97-AF65-F5344CB8AC3E}">
        <p14:creationId xmlns:p14="http://schemas.microsoft.com/office/powerpoint/2010/main" val="519093062"/>
      </p:ext>
    </p:extLst>
  </p:cSld>
  <p:clrMapOvr>
    <a:masterClrMapping/>
  </p:clrMapOvr>
</p:sld>
</file>

<file path=ppt/theme/theme1.xml><?xml version="1.0" encoding="utf-8"?>
<a:theme xmlns:a="http://schemas.openxmlformats.org/drawingml/2006/main" name="ColorBlockVTI">
  <a:themeElements>
    <a:clrScheme name="Custom 20">
      <a:dk1>
        <a:sysClr val="windowText" lastClr="000000"/>
      </a:dk1>
      <a:lt1>
        <a:sysClr val="window" lastClr="FFFFFF"/>
      </a:lt1>
      <a:dk2>
        <a:srgbClr val="17406D"/>
      </a:dk2>
      <a:lt2>
        <a:srgbClr val="DBEFF9"/>
      </a:lt2>
      <a:accent1>
        <a:srgbClr val="17406D"/>
      </a:accent1>
      <a:accent2>
        <a:srgbClr val="17406D"/>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626_TF89117832_Win32" id="{DB0A3224-88B5-430B-9AD1-D790B94EF5D8}" vid="{070D6B8A-04B9-4AE4-ADE6-362B2ED255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57C30-AE9A-4680-90EB-19D282EC2B7C}">
  <ds:schemaRefs>
    <ds:schemaRef ds:uri="http://purl.org/dc/elements/1.1/"/>
    <ds:schemaRef ds:uri="http://schemas.microsoft.com/office/2006/documentManagement/types"/>
    <ds:schemaRef ds:uri="16c05727-aa75-4e4a-9b5f-8a80a1165891"/>
    <ds:schemaRef ds:uri="http://schemas.microsoft.com/office/infopath/2007/PartnerControls"/>
    <ds:schemaRef ds:uri="http://purl.org/dc/dcmitype/"/>
    <ds:schemaRef ds:uri="http://schemas.openxmlformats.org/package/2006/metadata/core-properties"/>
    <ds:schemaRef ds:uri="http://www.w3.org/XML/1998/namespace"/>
    <ds:schemaRef ds:uri="71af3243-3dd4-4a8d-8c0d-dd76da1f02a5"/>
    <ds:schemaRef ds:uri="230e9df3-be65-4c73-a93b-d1236ebd677e"/>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AF0BF08-C674-44E3-8BFC-85BC65E095F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{F0D41A06-DF97-4010-859F-85233BE92F44}tf89117832_win32</Template>
  <TotalTime>272</TotalTime>
  <Words>3617</Words>
  <Application>Microsoft Macintosh PowerPoint</Application>
  <PresentationFormat>Widescreen</PresentationFormat>
  <Paragraphs>602</Paragraphs>
  <Slides>34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 LT Pro</vt:lpstr>
      <vt:lpstr>Calibri</vt:lpstr>
      <vt:lpstr>IBM Plex Sans</vt:lpstr>
      <vt:lpstr>Wingdings</vt:lpstr>
      <vt:lpstr>Wingdings,Sans-Serif</vt:lpstr>
      <vt:lpstr>ColorBlockVTI</vt:lpstr>
      <vt:lpstr>MSc IT+ Projects Tracker</vt:lpstr>
      <vt:lpstr>Project Ideation</vt:lpstr>
      <vt:lpstr>About You  This information will help your supervisor to understand your background, skillset and interests   Optional – Include a photo of yourself below</vt:lpstr>
      <vt:lpstr>Project Topic Ideation  Based on John Hill’s Project Ideation video, try to see if you can define a project topic.   Your supervisor will then provide feedback on your topic ideas, and prescribe a topic if necessary, by Week 1 of the IT+ projects.</vt:lpstr>
      <vt:lpstr>Project Topic Ideation  Feedback from Supervisor  </vt:lpstr>
      <vt:lpstr>Project Proposal</vt:lpstr>
      <vt:lpstr>Proposed Project  Based on the feedback you received from your supervisor, now refine your understanding of your project topic   This should be negotiated and agreed with your supervisor by the start of Week 2 (June 19th 2023) at the latest.</vt:lpstr>
      <vt:lpstr>Changes to Proposed Project  As you progress through the 12 week project, keep a note of any changes to the proposed project topic, aims, technologies used etc. here.   This will help your supervisor to understand how the project has evolved and why.</vt:lpstr>
      <vt:lpstr>URLs / Resources  Link to any useful URLs and resources you want to share directly with your supervisor here. This should include a link to your Gitlab repository (once setup by end of Week 1) and the latest working copy of your dissertation (e.g. on Onedrive, Overleaf etc).</vt:lpstr>
      <vt:lpstr>Project Architecture Diagram  Add and maintain an architecture diagram to help your supervisor understand your project design and approach</vt:lpstr>
      <vt:lpstr>Weekly Progress Tracker  To be filled out by the student every week, tracking progress, aims, issues, and planning your agenda for any meetings with your supervisor or GTAs.</vt:lpstr>
      <vt:lpstr>Purpose of the Progress Tracker</vt:lpstr>
      <vt:lpstr>Example</vt:lpstr>
      <vt:lpstr>Week 1 – Initial Supervisor Meeting </vt:lpstr>
      <vt:lpstr>Week 2</vt:lpstr>
      <vt:lpstr>Week 3/4 Status Update  Requirements, Design </vt:lpstr>
      <vt:lpstr>Initial ER-Diagram</vt:lpstr>
      <vt:lpstr>Wireframe-Sample</vt:lpstr>
      <vt:lpstr>Video of Auth MVP</vt:lpstr>
      <vt:lpstr>Week 3</vt:lpstr>
      <vt:lpstr>Week 4</vt:lpstr>
      <vt:lpstr>Week 5</vt:lpstr>
      <vt:lpstr>Week 6/7 Status Update   </vt:lpstr>
      <vt:lpstr>Week 6</vt:lpstr>
      <vt:lpstr>Week 7</vt:lpstr>
      <vt:lpstr>Week 8/9 Status Update   </vt:lpstr>
      <vt:lpstr>Dashboard and Average Daily Expense Summary </vt:lpstr>
      <vt:lpstr>Daily Food Log and Food Logging</vt:lpstr>
      <vt:lpstr>Week 8</vt:lpstr>
      <vt:lpstr>Week 9</vt:lpstr>
      <vt:lpstr>Week 10/11 Status Update   </vt:lpstr>
      <vt:lpstr>Week 10</vt:lpstr>
      <vt:lpstr>Week 11</vt:lpstr>
      <vt:lpstr>Week 12 - Final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IT+ Projects Tracker</dc:title>
  <dc:creator>Mark McGill</dc:creator>
  <cp:lastModifiedBy>Tanhapon Tosirikul (student)</cp:lastModifiedBy>
  <cp:revision>555</cp:revision>
  <dcterms:created xsi:type="dcterms:W3CDTF">2023-04-11T10:18:35Z</dcterms:created>
  <dcterms:modified xsi:type="dcterms:W3CDTF">2023-08-31T12:27:08Z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